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69" r:id="rId3"/>
    <p:sldId id="262" r:id="rId4"/>
    <p:sldId id="268" r:id="rId5"/>
    <p:sldId id="26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initials="JKL" lastIdx="5" clrIdx="0"/>
  <p:cmAuthor id="1" name="giampaolim" initials="g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3" autoAdjust="0"/>
    <p:restoredTop sz="84082" autoAdjust="0"/>
  </p:normalViewPr>
  <p:slideViewPr>
    <p:cSldViewPr>
      <p:cViewPr varScale="1">
        <p:scale>
          <a:sx n="107" d="100"/>
          <a:sy n="107" d="100"/>
        </p:scale>
        <p:origin x="1080"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C87AB-2E84-4164-8F5D-BA712F8D7737}" type="datetimeFigureOut">
              <a:rPr lang="en-US" smtClean="0"/>
              <a:t>6/21/23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6016A-D325-4FDD-B459-DCE5A5E90191}" type="slidenum">
              <a:rPr lang="en-US" smtClean="0"/>
              <a:t>‹#›</a:t>
            </a:fld>
            <a:endParaRPr lang="en-US"/>
          </a:p>
        </p:txBody>
      </p:sp>
    </p:spTree>
    <p:extLst>
      <p:ext uri="{BB962C8B-B14F-4D97-AF65-F5344CB8AC3E}">
        <p14:creationId xmlns:p14="http://schemas.microsoft.com/office/powerpoint/2010/main" val="360249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1</a:t>
            </a:fld>
            <a:endParaRPr lang="en-US"/>
          </a:p>
        </p:txBody>
      </p:sp>
    </p:spTree>
    <p:extLst>
      <p:ext uri="{BB962C8B-B14F-4D97-AF65-F5344CB8AC3E}">
        <p14:creationId xmlns:p14="http://schemas.microsoft.com/office/powerpoint/2010/main" val="385073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low resolution image is a still from the television coverage of Neil Armstrong preparing to take the first human step on the Moon on July 21, 1969.  </a:t>
            </a:r>
            <a:endParaRPr lang="en-US" dirty="0"/>
          </a:p>
          <a:p>
            <a:endParaRPr lang="en-US" dirty="0"/>
          </a:p>
          <a:p>
            <a:r>
              <a:rPr lang="en-US" dirty="0"/>
              <a:t>Filming has</a:t>
            </a:r>
            <a:r>
              <a:rPr lang="en-US" baseline="0" dirty="0"/>
              <a:t> been a part of the space program since the very beginning with cameras inside Mercury spacecraft to record the astronaut’s activities. NASA studies these films to ensure that objectives of that specific mission have been met. They also use this information as they plan future missions. In the case of Apollo 11, a camera in the window of the lunar module captured this historical moment and the entire three hours of the first spacewalk on film. This film was then analyzed to prepare for future spacewalks.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a:t>
            </a:r>
            <a:r>
              <a:rPr lang="en-US" sz="1200" kern="1200" baseline="0" dirty="0">
                <a:solidFill>
                  <a:schemeClr val="tx1"/>
                </a:solidFill>
                <a:effectLst/>
                <a:latin typeface="+mn-lt"/>
                <a:ea typeface="+mn-ea"/>
                <a:cs typeface="+mn-cs"/>
              </a:rPr>
              <a:t>f you are interested in the footage of the moon landing, you can view this: </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https://www.youtube.com/watch?v=S9HdPi9Ikhk  </a:t>
            </a:r>
            <a:br>
              <a:rPr lang="en-US" sz="1200" kern="1200" baseline="0" dirty="0">
                <a:solidFill>
                  <a:schemeClr val="tx1"/>
                </a:solidFill>
                <a:effectLst/>
                <a:latin typeface="+mn-lt"/>
                <a:ea typeface="+mn-ea"/>
                <a:cs typeface="+mn-cs"/>
              </a:rPr>
            </a:b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Note, it is over three hours long. The first step takes place at about three minutes. </a:t>
            </a:r>
          </a:p>
          <a:p>
            <a:endParaRPr lang="en-US" baseline="0" dirty="0"/>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2</a:t>
            </a:fld>
            <a:endParaRPr lang="en-US"/>
          </a:p>
        </p:txBody>
      </p:sp>
    </p:spTree>
    <p:extLst>
      <p:ext uri="{BB962C8B-B14F-4D97-AF65-F5344CB8AC3E}">
        <p14:creationId xmlns:p14="http://schemas.microsoft.com/office/powerpoint/2010/main" val="261472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Mounted in the right-hand window of the lunar module</a:t>
            </a:r>
            <a:r>
              <a:rPr lang="en-US" sz="1200" i="1" kern="1200" dirty="0">
                <a:solidFill>
                  <a:schemeClr val="tx1"/>
                </a:solidFill>
                <a:effectLst/>
                <a:latin typeface="+mn-lt"/>
                <a:ea typeface="+mn-ea"/>
                <a:cs typeface="+mn-cs"/>
              </a:rPr>
              <a:t> Eagle,</a:t>
            </a:r>
            <a:r>
              <a:rPr lang="en-US" sz="1200" kern="1200" dirty="0">
                <a:solidFill>
                  <a:schemeClr val="tx1"/>
                </a:solidFill>
                <a:effectLst/>
                <a:latin typeface="+mn-lt"/>
                <a:ea typeface="+mn-ea"/>
                <a:cs typeface="+mn-cs"/>
              </a:rPr>
              <a:t> this camera filmed the first landing on the Moon. Astronauts Neil Armstrong and Buzz Aldrin later repositioned it to film their work on the lunar surface.</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“Throughout the EVA, TV was useful in providing continuous observation for time correlation of crew activity with telemetered data and voice comments and in providing live documentation of this historically significant achievement. Lunar surface photography consisted of both still and sequence coverage using the Hasselblad camera, the </a:t>
            </a:r>
            <a:r>
              <a:rPr lang="en-US" sz="1200" b="1" u="sng" kern="1200" dirty="0">
                <a:solidFill>
                  <a:schemeClr val="tx1"/>
                </a:solidFill>
                <a:effectLst/>
                <a:latin typeface="+mn-lt"/>
                <a:ea typeface="+mn-ea"/>
                <a:cs typeface="+mn-cs"/>
              </a:rPr>
              <a:t>Maurer data acquisition camera </a:t>
            </a:r>
            <a:r>
              <a:rPr lang="en-US" sz="1200" kern="1200" dirty="0">
                <a:solidFill>
                  <a:schemeClr val="tx1"/>
                </a:solidFill>
                <a:effectLst/>
                <a:latin typeface="+mn-lt"/>
                <a:ea typeface="+mn-ea"/>
                <a:cs typeface="+mn-cs"/>
              </a:rPr>
              <a:t>and the Apollo Lunar Surface Close-Up Camera.”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Transcribed from Apollo 11 Mission (AS-506) Post Launch Mission Operation Report No. 1</a:t>
            </a:r>
          </a:p>
          <a:p>
            <a:r>
              <a:rPr lang="en-US" sz="1200" kern="1200" dirty="0">
                <a:solidFill>
                  <a:schemeClr val="tx1"/>
                </a:solidFill>
                <a:effectLst/>
                <a:latin typeface="+mn-lt"/>
                <a:ea typeface="+mn-ea"/>
                <a:cs typeface="+mn-cs"/>
              </a:rPr>
              <a:t>http://history.nasa.gov/ap11fj/pdf/a11-postlaunch-rep.pdf</a:t>
            </a:r>
          </a:p>
        </p:txBody>
      </p:sp>
      <p:sp>
        <p:nvSpPr>
          <p:cNvPr id="4" name="Slide Number Placeholder 3"/>
          <p:cNvSpPr>
            <a:spLocks noGrp="1"/>
          </p:cNvSpPr>
          <p:nvPr>
            <p:ph type="sldNum" sz="quarter" idx="10"/>
          </p:nvPr>
        </p:nvSpPr>
        <p:spPr/>
        <p:txBody>
          <a:bodyPr/>
          <a:lstStyle/>
          <a:p>
            <a:fld id="{AEE6016A-D325-4FDD-B459-DCE5A5E90191}" type="slidenum">
              <a:rPr lang="en-US" smtClean="0"/>
              <a:t>3</a:t>
            </a:fld>
            <a:endParaRPr lang="en-US"/>
          </a:p>
        </p:txBody>
      </p:sp>
    </p:spTree>
    <p:extLst>
      <p:ext uri="{BB962C8B-B14F-4D97-AF65-F5344CB8AC3E}">
        <p14:creationId xmlns:p14="http://schemas.microsoft.com/office/powerpoint/2010/main" val="388540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Filming</a:t>
            </a:r>
            <a:r>
              <a:rPr lang="en-US" sz="1200" b="0" i="0" kern="1200" baseline="0" dirty="0">
                <a:solidFill>
                  <a:schemeClr val="tx1"/>
                </a:solidFill>
                <a:effectLst/>
                <a:latin typeface="+mn-lt"/>
                <a:ea typeface="+mn-ea"/>
                <a:cs typeface="+mn-cs"/>
              </a:rPr>
              <a:t> done on the Space Shuttle had more uses than the film shot during the early days of space exploration. While the Apollo films were studied after the fact, filming on the Space Shuttle could be viewed in real time by the crew in the cabin and the ground crew.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closed-circuit television system is used primarily to support on-orbit activities that require visual feedback to the crew. The CCTV system also provides the capability to document on-orbit activities and vehicle configurations for permanent record or for real-time transmission to the ground. The CCTV system can be controlled by both onboard and remote uplink commands.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addition to</a:t>
            </a:r>
            <a:r>
              <a:rPr lang="en-US" sz="1200" b="0" i="0" kern="1200" baseline="0" dirty="0">
                <a:solidFill>
                  <a:schemeClr val="tx1"/>
                </a:solidFill>
                <a:effectLst/>
                <a:latin typeface="+mn-lt"/>
                <a:ea typeface="+mn-ea"/>
                <a:cs typeface="+mn-cs"/>
              </a:rPr>
              <a:t> filming onboard activities, cameras played a major role in ensuring the safety of the space shuttles by aiding in in-flight inspection and identifying potentially dangerous damage to the Shuttle.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more information about cameras and safety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see</a:t>
            </a:r>
            <a:r>
              <a:rPr lang="en-US" sz="1200" b="0" i="1" kern="1200" baseline="0" dirty="0" err="1">
                <a:solidFill>
                  <a:schemeClr val="tx1"/>
                </a:solidFill>
                <a:effectLst/>
                <a:latin typeface="+mn-lt"/>
                <a:ea typeface="+mn-ea"/>
                <a:cs typeface="+mn-cs"/>
              </a:rPr>
              <a:t>The</a:t>
            </a:r>
            <a:r>
              <a:rPr lang="en-US" sz="1200" b="0" i="1" kern="1200" baseline="0" dirty="0">
                <a:solidFill>
                  <a:schemeClr val="tx1"/>
                </a:solidFill>
                <a:effectLst/>
                <a:latin typeface="+mn-lt"/>
                <a:ea typeface="+mn-ea"/>
                <a:cs typeface="+mn-cs"/>
              </a:rPr>
              <a:t> Space Shuttle’s Return to Flight Mission STS-114 Press Kit  </a:t>
            </a:r>
            <a:r>
              <a:rPr lang="en-US" sz="1200" b="0" i="0" kern="1200" baseline="0" dirty="0">
                <a:solidFill>
                  <a:schemeClr val="tx1"/>
                </a:solidFill>
                <a:effectLst/>
                <a:latin typeface="+mn-lt"/>
                <a:ea typeface="+mn-ea"/>
                <a:cs typeface="+mn-cs"/>
              </a:rPr>
              <a:t>(pages 35-50)</a:t>
            </a:r>
          </a:p>
          <a:p>
            <a:r>
              <a:rPr lang="en-US" sz="1200" b="0" i="0" kern="1200" dirty="0">
                <a:solidFill>
                  <a:schemeClr val="tx1"/>
                </a:solidFill>
                <a:effectLst/>
                <a:latin typeface="+mn-lt"/>
                <a:ea typeface="+mn-ea"/>
                <a:cs typeface="+mn-cs"/>
              </a:rPr>
              <a:t>http://www.nasa.gov/pdf/112301main_114_pk_july05.pdf</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Here is a news release from STS-114: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Wednesday, July 27, 2005 – 4 p.m. CDT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Mission Control Center, Houston, Texas </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07.27.05</a:t>
            </a:r>
            <a:r>
              <a:rPr lang="en-US" sz="1200" b="1" kern="1200" dirty="0" err="1">
                <a:solidFill>
                  <a:schemeClr val="tx1"/>
                </a:solidFill>
                <a:effectLst/>
                <a:latin typeface="+mn-lt"/>
                <a:ea typeface="+mn-ea"/>
                <a:cs typeface="+mn-cs"/>
              </a:rPr>
              <a:t>STATUS</a:t>
            </a:r>
            <a:r>
              <a:rPr lang="en-US" sz="1200" b="1" kern="1200" dirty="0">
                <a:solidFill>
                  <a:schemeClr val="tx1"/>
                </a:solidFill>
                <a:effectLst/>
                <a:latin typeface="+mn-lt"/>
                <a:ea typeface="+mn-ea"/>
                <a:cs typeface="+mn-cs"/>
              </a:rPr>
              <a:t> REPORT: </a:t>
            </a:r>
            <a:r>
              <a:rPr lang="en-US" sz="1200" b="1" kern="1200" dirty="0" err="1">
                <a:solidFill>
                  <a:schemeClr val="tx1"/>
                </a:solidFill>
                <a:effectLst/>
                <a:latin typeface="+mn-lt"/>
                <a:ea typeface="+mn-ea"/>
                <a:cs typeface="+mn-cs"/>
              </a:rPr>
              <a:t>STS</a:t>
            </a:r>
            <a:r>
              <a:rPr lang="en-US" sz="1200" b="1" kern="1200" dirty="0">
                <a:solidFill>
                  <a:schemeClr val="tx1"/>
                </a:solidFill>
                <a:effectLst/>
                <a:latin typeface="+mn-lt"/>
                <a:ea typeface="+mn-ea"/>
                <a:cs typeface="+mn-cs"/>
              </a:rPr>
              <a:t>-114-03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i="0" kern="1200" dirty="0" err="1">
                <a:solidFill>
                  <a:schemeClr val="tx1"/>
                </a:solidFill>
                <a:effectLst/>
                <a:latin typeface="+mn-lt"/>
                <a:ea typeface="+mn-ea"/>
                <a:cs typeface="+mn-cs"/>
              </a:rPr>
              <a:t>STS</a:t>
            </a:r>
            <a:r>
              <a:rPr lang="en-US" sz="1200" b="1" i="0" kern="1200" dirty="0">
                <a:solidFill>
                  <a:schemeClr val="tx1"/>
                </a:solidFill>
                <a:effectLst/>
                <a:latin typeface="+mn-lt"/>
                <a:ea typeface="+mn-ea"/>
                <a:cs typeface="+mn-cs"/>
              </a:rPr>
              <a:t>-114 MCC Status Report #03</a:t>
            </a:r>
            <a:br>
              <a:rPr lang="en-US" dirty="0"/>
            </a:br>
            <a:br>
              <a:rPr lang="en-US" dirty="0"/>
            </a:br>
            <a:r>
              <a:rPr lang="en-US" sz="1200" b="0" i="0" kern="1200" dirty="0">
                <a:solidFill>
                  <a:schemeClr val="tx1"/>
                </a:solidFill>
                <a:effectLst/>
                <a:latin typeface="+mn-lt"/>
                <a:ea typeface="+mn-ea"/>
                <a:cs typeface="+mn-cs"/>
              </a:rPr>
              <a:t>Discovery crewmembers completed a camera survey of the heat shields of the leading edges of the orbiter's wings and its nose cone Wednesday. They also began preparations for Thursday's docking with the International Space Station and the mission’s spacewalks. </a:t>
            </a:r>
            <a:br>
              <a:rPr lang="en-US" dirty="0"/>
            </a:br>
            <a:br>
              <a:rPr lang="en-US" dirty="0"/>
            </a:br>
            <a:r>
              <a:rPr lang="en-US" sz="1200" b="0" i="0" kern="1200" dirty="0">
                <a:solidFill>
                  <a:schemeClr val="tx1"/>
                </a:solidFill>
                <a:effectLst/>
                <a:latin typeface="+mn-lt"/>
                <a:ea typeface="+mn-ea"/>
                <a:cs typeface="+mn-cs"/>
              </a:rPr>
              <a:t>Commander Eileen Collins, Pilot Jim Kelly and Mission Specialists </a:t>
            </a:r>
            <a:r>
              <a:rPr lang="en-US" sz="1200" b="0" i="0" kern="1200" dirty="0" err="1">
                <a:solidFill>
                  <a:schemeClr val="tx1"/>
                </a:solidFill>
                <a:effectLst/>
                <a:latin typeface="+mn-lt"/>
                <a:ea typeface="+mn-ea"/>
                <a:cs typeface="+mn-cs"/>
              </a:rPr>
              <a:t>Soichi</a:t>
            </a:r>
            <a:r>
              <a:rPr lang="en-US" sz="1200" b="0" i="0" kern="1200" dirty="0">
                <a:solidFill>
                  <a:schemeClr val="tx1"/>
                </a:solidFill>
                <a:effectLst/>
                <a:latin typeface="+mn-lt"/>
                <a:ea typeface="+mn-ea"/>
                <a:cs typeface="+mn-cs"/>
              </a:rPr>
              <a:t> Noguchi, Steve Robinson, Andy Thomas, Wendy Lawrence and Charlie </a:t>
            </a:r>
            <a:r>
              <a:rPr lang="en-US" sz="1200" b="0" i="0" kern="1200" dirty="0" err="1">
                <a:solidFill>
                  <a:schemeClr val="tx1"/>
                </a:solidFill>
                <a:effectLst/>
                <a:latin typeface="+mn-lt"/>
                <a:ea typeface="+mn-ea"/>
                <a:cs typeface="+mn-cs"/>
              </a:rPr>
              <a:t>Camarda</a:t>
            </a:r>
            <a:r>
              <a:rPr lang="en-US" sz="1200" b="0" i="0" kern="1200" dirty="0">
                <a:solidFill>
                  <a:schemeClr val="tx1"/>
                </a:solidFill>
                <a:effectLst/>
                <a:latin typeface="+mn-lt"/>
                <a:ea typeface="+mn-ea"/>
                <a:cs typeface="+mn-cs"/>
              </a:rPr>
              <a:t> downlinked imagery taken of the External Tank after launch. The crew also photographed the Orbital Maneuvering System pod tile areas and sent down those files. Most of the heat shield survey, taking a close look at the reinforced carbon-carbon of Discovery's wings and nose was sent down live. The rest was sent down before the crew went to bed about 2:40 p.m. CDT. </a:t>
            </a:r>
            <a:br>
              <a:rPr lang="en-US" dirty="0"/>
            </a:br>
            <a:br>
              <a:rPr lang="en-US" dirty="0"/>
            </a:br>
            <a:r>
              <a:rPr lang="en-US" sz="1200" b="0" i="0" kern="1200" dirty="0">
                <a:solidFill>
                  <a:schemeClr val="tx1"/>
                </a:solidFill>
                <a:effectLst/>
                <a:latin typeface="+mn-lt"/>
                <a:ea typeface="+mn-ea"/>
                <a:cs typeface="+mn-cs"/>
              </a:rPr>
              <a:t>The data was gathered by the new Orbiter Boom Sensor System (</a:t>
            </a:r>
            <a:r>
              <a:rPr lang="en-US" sz="1200" b="0" i="0" kern="1200" dirty="0" err="1">
                <a:solidFill>
                  <a:schemeClr val="tx1"/>
                </a:solidFill>
                <a:effectLst/>
                <a:latin typeface="+mn-lt"/>
                <a:ea typeface="+mn-ea"/>
                <a:cs typeface="+mn-cs"/>
              </a:rPr>
              <a:t>OBSS</a:t>
            </a:r>
            <a:r>
              <a:rPr lang="en-US" sz="1200" b="0" i="0" kern="1200" dirty="0">
                <a:solidFill>
                  <a:schemeClr val="tx1"/>
                </a:solidFill>
                <a:effectLst/>
                <a:latin typeface="+mn-lt"/>
                <a:ea typeface="+mn-ea"/>
                <a:cs typeface="+mn-cs"/>
              </a:rPr>
              <a:t>) laser-scanner. Kelly, Thomas and </a:t>
            </a:r>
            <a:r>
              <a:rPr lang="en-US" sz="1200" b="0" i="0" kern="1200" dirty="0" err="1">
                <a:solidFill>
                  <a:schemeClr val="tx1"/>
                </a:solidFill>
                <a:effectLst/>
                <a:latin typeface="+mn-lt"/>
                <a:ea typeface="+mn-ea"/>
                <a:cs typeface="+mn-cs"/>
              </a:rPr>
              <a:t>Camarda</a:t>
            </a:r>
            <a:r>
              <a:rPr lang="en-US" sz="1200" b="0" i="0" kern="1200" dirty="0">
                <a:solidFill>
                  <a:schemeClr val="tx1"/>
                </a:solidFill>
                <a:effectLst/>
                <a:latin typeface="+mn-lt"/>
                <a:ea typeface="+mn-ea"/>
                <a:cs typeface="+mn-cs"/>
              </a:rPr>
              <a:t>, with some help from other crewmembers, operated the Discovery's </a:t>
            </a:r>
            <a:r>
              <a:rPr lang="en-US" sz="1200" b="0" i="0" kern="1200" dirty="0" err="1">
                <a:solidFill>
                  <a:schemeClr val="tx1"/>
                </a:solidFill>
                <a:effectLst/>
                <a:latin typeface="+mn-lt"/>
                <a:ea typeface="+mn-ea"/>
                <a:cs typeface="+mn-cs"/>
              </a:rPr>
              <a:t>Canadarm</a:t>
            </a:r>
            <a:r>
              <a:rPr lang="en-US" sz="1200" b="0" i="0" kern="1200" dirty="0">
                <a:solidFill>
                  <a:schemeClr val="tx1"/>
                </a:solidFill>
                <a:effectLst/>
                <a:latin typeface="+mn-lt"/>
                <a:ea typeface="+mn-ea"/>
                <a:cs typeface="+mn-cs"/>
              </a:rPr>
              <a:t> and the 50-foot boom extension at its end for the survey. The </a:t>
            </a:r>
            <a:r>
              <a:rPr lang="en-US" sz="1200" b="0" i="0" kern="1200" dirty="0" err="1">
                <a:solidFill>
                  <a:schemeClr val="tx1"/>
                </a:solidFill>
                <a:effectLst/>
                <a:latin typeface="+mn-lt"/>
                <a:ea typeface="+mn-ea"/>
                <a:cs typeface="+mn-cs"/>
              </a:rPr>
              <a:t>OBSS</a:t>
            </a:r>
            <a:r>
              <a:rPr lang="en-US" sz="1200" b="0" i="0" kern="1200" dirty="0">
                <a:solidFill>
                  <a:schemeClr val="tx1"/>
                </a:solidFill>
                <a:effectLst/>
                <a:latin typeface="+mn-lt"/>
                <a:ea typeface="+mn-ea"/>
                <a:cs typeface="+mn-cs"/>
              </a:rPr>
              <a:t> was </a:t>
            </a:r>
            <a:r>
              <a:rPr lang="en-US" sz="1200" b="0" i="0" kern="1200" dirty="0" err="1">
                <a:solidFill>
                  <a:schemeClr val="tx1"/>
                </a:solidFill>
                <a:effectLst/>
                <a:latin typeface="+mn-lt"/>
                <a:ea typeface="+mn-ea"/>
                <a:cs typeface="+mn-cs"/>
              </a:rPr>
              <a:t>reberthed</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Canadarm</a:t>
            </a:r>
            <a:r>
              <a:rPr lang="en-US" sz="1200" b="0" i="0" kern="1200" dirty="0">
                <a:solidFill>
                  <a:schemeClr val="tx1"/>
                </a:solidFill>
                <a:effectLst/>
                <a:latin typeface="+mn-lt"/>
                <a:ea typeface="+mn-ea"/>
                <a:cs typeface="+mn-cs"/>
              </a:rPr>
              <a:t> and its cameras were used to survey the tile area around the crew cabin. </a:t>
            </a:r>
            <a:br>
              <a:rPr lang="en-US" dirty="0"/>
            </a:br>
            <a:br>
              <a:rPr lang="en-US" dirty="0"/>
            </a:br>
            <a:r>
              <a:rPr lang="en-US" sz="1200" b="0" i="0" kern="1200" dirty="0">
                <a:solidFill>
                  <a:schemeClr val="tx1"/>
                </a:solidFill>
                <a:effectLst/>
                <a:latin typeface="+mn-lt"/>
                <a:ea typeface="+mn-ea"/>
                <a:cs typeface="+mn-cs"/>
              </a:rPr>
              <a:t>Preparations for docking included a checkout of rendezvous tools, and the extension of the Orbiter Docking System ring that will make first contact with the Station. The approach will include the first Rendezvous Pitch Maneuver, a slow back flip by Discovery about 600 feet below the Station immediately before the 6:18 a.m. CDT docking. </a:t>
            </a:r>
            <a:br>
              <a:rPr lang="en-US" dirty="0"/>
            </a:br>
            <a:br>
              <a:rPr lang="en-US" dirty="0"/>
            </a:br>
            <a:r>
              <a:rPr lang="en-US" sz="1200" b="0" i="0" kern="1200" dirty="0">
                <a:solidFill>
                  <a:schemeClr val="tx1"/>
                </a:solidFill>
                <a:effectLst/>
                <a:latin typeface="+mn-lt"/>
                <a:ea typeface="+mn-ea"/>
                <a:cs typeface="+mn-cs"/>
              </a:rPr>
              <a:t>The maneuver will allow Station Commander Sergei </a:t>
            </a:r>
            <a:r>
              <a:rPr lang="en-US" sz="1200" b="0" i="0" kern="1200" dirty="0" err="1">
                <a:solidFill>
                  <a:schemeClr val="tx1"/>
                </a:solidFill>
                <a:effectLst/>
                <a:latin typeface="+mn-lt"/>
                <a:ea typeface="+mn-ea"/>
                <a:cs typeface="+mn-cs"/>
              </a:rPr>
              <a:t>Krikalev</a:t>
            </a:r>
            <a:r>
              <a:rPr lang="en-US" sz="1200" b="0" i="0" kern="1200" dirty="0">
                <a:solidFill>
                  <a:schemeClr val="tx1"/>
                </a:solidFill>
                <a:effectLst/>
                <a:latin typeface="+mn-lt"/>
                <a:ea typeface="+mn-ea"/>
                <a:cs typeface="+mn-cs"/>
              </a:rPr>
              <a:t> and NASA Science Officer John Phillips to photograph Discovery's thermal protection system with </a:t>
            </a:r>
            <a:r>
              <a:rPr lang="en-US" sz="1200" b="0" i="0" kern="1200" dirty="0" err="1">
                <a:solidFill>
                  <a:schemeClr val="tx1"/>
                </a:solidFill>
                <a:effectLst/>
                <a:latin typeface="+mn-lt"/>
                <a:ea typeface="+mn-ea"/>
                <a:cs typeface="+mn-cs"/>
              </a:rPr>
              <a:t>400mm</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800mm</a:t>
            </a:r>
            <a:r>
              <a:rPr lang="en-US" sz="1200" b="0" i="0" kern="1200" dirty="0">
                <a:solidFill>
                  <a:schemeClr val="tx1"/>
                </a:solidFill>
                <a:effectLst/>
                <a:latin typeface="+mn-lt"/>
                <a:ea typeface="+mn-ea"/>
                <a:cs typeface="+mn-cs"/>
              </a:rPr>
              <a:t> lenses. The images, taken through windows in the Station's Zvezda Service Module, are expected to be downlinked before hatches between Discovery and the Station are opened. </a:t>
            </a:r>
            <a:br>
              <a:rPr lang="en-US" dirty="0"/>
            </a:br>
            <a:br>
              <a:rPr lang="en-US" dirty="0"/>
            </a:br>
            <a:r>
              <a:rPr lang="en-US" sz="1200" b="0" i="0" kern="1200" dirty="0">
                <a:solidFill>
                  <a:schemeClr val="tx1"/>
                </a:solidFill>
                <a:effectLst/>
                <a:latin typeface="+mn-lt"/>
                <a:ea typeface="+mn-ea"/>
                <a:cs typeface="+mn-cs"/>
              </a:rPr>
              <a:t>Today’s imagery and laser scans will be compiled with other imagery taken during launch, and with data collected by wireless impact sensors in each panel of the wings’ leading edges. Downlink of both preliminary and raw data from the sensors also was completed today. A team of about 200 people across the country are working to analyze imagery from the early part of Discovery's mission, the most photographed Shuttle flight in history. </a:t>
            </a:r>
            <a:br>
              <a:rPr lang="en-US" dirty="0"/>
            </a:br>
            <a:br>
              <a:rPr lang="en-US" dirty="0"/>
            </a:br>
            <a:r>
              <a:rPr lang="en-US" sz="1200" b="0" i="0" kern="1200" dirty="0">
                <a:solidFill>
                  <a:schemeClr val="tx1"/>
                </a:solidFill>
                <a:effectLst/>
                <a:latin typeface="+mn-lt"/>
                <a:ea typeface="+mn-ea"/>
                <a:cs typeface="+mn-cs"/>
              </a:rPr>
              <a:t>The crew also completed the checkout of tools and two spacesuits to be used during the mission’s three spacewalks. Two suits were also prepared for delivery to the Station for future Quest airlock spacewalks. </a:t>
            </a:r>
            <a:br>
              <a:rPr lang="en-US" dirty="0"/>
            </a:br>
            <a:br>
              <a:rPr lang="en-US" dirty="0"/>
            </a:br>
            <a:r>
              <a:rPr lang="en-US" sz="1200" b="0" i="0" kern="1200" dirty="0">
                <a:solidFill>
                  <a:schemeClr val="tx1"/>
                </a:solidFill>
                <a:effectLst/>
                <a:latin typeface="+mn-lt"/>
                <a:ea typeface="+mn-ea"/>
                <a:cs typeface="+mn-cs"/>
              </a:rPr>
              <a:t>The next </a:t>
            </a:r>
            <a:r>
              <a:rPr lang="en-US" sz="1200" b="0" i="0" kern="1200" dirty="0" err="1">
                <a:solidFill>
                  <a:schemeClr val="tx1"/>
                </a:solidFill>
                <a:effectLst/>
                <a:latin typeface="+mn-lt"/>
                <a:ea typeface="+mn-ea"/>
                <a:cs typeface="+mn-cs"/>
              </a:rPr>
              <a:t>STS</a:t>
            </a:r>
            <a:r>
              <a:rPr lang="en-US" sz="1200" b="0" i="0" kern="1200" dirty="0">
                <a:solidFill>
                  <a:schemeClr val="tx1"/>
                </a:solidFill>
                <a:effectLst/>
                <a:latin typeface="+mn-lt"/>
                <a:ea typeface="+mn-ea"/>
                <a:cs typeface="+mn-cs"/>
              </a:rPr>
              <a:t>-114 mission status report will be issued after crew wakeup, or earlier if events warrant.</a:t>
            </a:r>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016A-D325-4FDD-B459-DCE5A5E90191}" type="slidenum">
              <a:rPr lang="en-US" smtClean="0"/>
              <a:t>4</a:t>
            </a:fld>
            <a:endParaRPr lang="en-US"/>
          </a:p>
        </p:txBody>
      </p:sp>
    </p:spTree>
    <p:extLst>
      <p:ext uri="{BB962C8B-B14F-4D97-AF65-F5344CB8AC3E}">
        <p14:creationId xmlns:p14="http://schemas.microsoft.com/office/powerpoint/2010/main" val="179191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Positioned in each corner of the bus-sized cargo area, these cameras could be remotely pointed to wherever astronauts were working. This camera came to the Museum with Discovery in 2012 but was not reinstalled on the shuttle.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“Closed-Circuit Television System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closed-circuit television system is used primarily to support on-orbit activities that require visual feedback to the crew. The CCTV system also provides the capability to document on-orbit activities and vehicle configurations for permanent record or for real-time transmission to the ground. The CCTV system can be controlled by both onboard and remote uplink commands. The CCTV system is a standard monochrome (black and white) system with an optional color capability by means of interchangeable camera lenses. Color scenes are not available on the onboard monitors because of hardware restrictions; however, color scenes are available on recorded and downlinked video.</a:t>
            </a:r>
          </a:p>
          <a:p>
            <a:r>
              <a:rPr lang="en-US" sz="1200" kern="1200" dirty="0">
                <a:solidFill>
                  <a:schemeClr val="tx1"/>
                </a:solidFill>
                <a:effectLst/>
                <a:latin typeface="+mn-lt"/>
                <a:ea typeface="+mn-ea"/>
                <a:cs typeface="+mn-cs"/>
              </a:rPr>
              <a:t>Video inputs to the CCTV system are available from cameras mounted at several locations in the payload bay and on the remote manipulator system arm, which is mission dependent.</a:t>
            </a:r>
          </a:p>
          <a:p>
            <a:r>
              <a:rPr lang="en-US" sz="1200" kern="1200" dirty="0">
                <a:solidFill>
                  <a:schemeClr val="tx1"/>
                </a:solidFill>
                <a:effectLst/>
                <a:latin typeface="+mn-lt"/>
                <a:ea typeface="+mn-ea"/>
                <a:cs typeface="+mn-cs"/>
              </a:rPr>
              <a:t>Cameras are also used in the middeck and the flight deck of the crew compartment. The video signals from these cameras can be viewed by the crew on one of two monitors in the flight deck, then sent to a video tape recorder for later viewing or to the ground on the S-band FM or Ku-band systems.</a:t>
            </a:r>
          </a:p>
          <a:p>
            <a:r>
              <a:rPr lang="en-US" sz="1200" kern="1200" dirty="0">
                <a:solidFill>
                  <a:schemeClr val="tx1"/>
                </a:solidFill>
                <a:effectLst/>
                <a:latin typeface="+mn-lt"/>
                <a:ea typeface="+mn-ea"/>
                <a:cs typeface="+mn-cs"/>
              </a:rPr>
              <a:t>The video control unit controls power and input/output configuration, including camera control of pan, tilt, zoom, focus, iris operations and synchronization for the CCTV system. It processes video and data inputs from cameras and video tape recorder channels and routes them to monitors, the </a:t>
            </a:r>
            <a:r>
              <a:rPr lang="en-US" sz="1200" kern="1200" dirty="0" err="1">
                <a:solidFill>
                  <a:schemeClr val="tx1"/>
                </a:solidFill>
                <a:effectLst/>
                <a:latin typeface="+mn-lt"/>
                <a:ea typeface="+mn-ea"/>
                <a:cs typeface="+mn-cs"/>
              </a:rPr>
              <a:t>VTR</a:t>
            </a:r>
            <a:r>
              <a:rPr lang="en-US" sz="1200" kern="1200" dirty="0">
                <a:solidFill>
                  <a:schemeClr val="tx1"/>
                </a:solidFill>
                <a:effectLst/>
                <a:latin typeface="+mn-lt"/>
                <a:ea typeface="+mn-ea"/>
                <a:cs typeface="+mn-cs"/>
              </a:rPr>
              <a:t> or the ground by downlink.</a:t>
            </a:r>
          </a:p>
          <a:p>
            <a:r>
              <a:rPr lang="en-US" sz="1200" kern="1200" dirty="0">
                <a:solidFill>
                  <a:schemeClr val="tx1"/>
                </a:solidFill>
                <a:effectLst/>
                <a:latin typeface="+mn-lt"/>
                <a:ea typeface="+mn-ea"/>
                <a:cs typeface="+mn-cs"/>
              </a:rPr>
              <a:t>Typical uses of the CCTV system for monitoring and recording mission activities include payload bay door operations, remote manipulator system operations, experiment operations, rendezvous and </a:t>
            </a:r>
            <a:r>
              <a:rPr lang="en-US" sz="1200" kern="1200" dirty="0" err="1">
                <a:solidFill>
                  <a:schemeClr val="tx1"/>
                </a:solidFill>
                <a:effectLst/>
                <a:latin typeface="+mn-lt"/>
                <a:ea typeface="+mn-ea"/>
                <a:cs typeface="+mn-cs"/>
              </a:rPr>
              <a:t>stationkeeping</a:t>
            </a:r>
            <a:r>
              <a:rPr lang="en-US" sz="1200" kern="1200" dirty="0">
                <a:solidFill>
                  <a:schemeClr val="tx1"/>
                </a:solidFill>
                <a:effectLst/>
                <a:latin typeface="+mn-lt"/>
                <a:ea typeface="+mn-ea"/>
                <a:cs typeface="+mn-cs"/>
              </a:rPr>
              <a:t> operations, and onboard crew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5</a:t>
            </a:fld>
            <a:endParaRPr lang="en-US"/>
          </a:p>
        </p:txBody>
      </p:sp>
    </p:spTree>
    <p:extLst>
      <p:ext uri="{BB962C8B-B14F-4D97-AF65-F5344CB8AC3E}">
        <p14:creationId xmlns:p14="http://schemas.microsoft.com/office/powerpoint/2010/main" val="56337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92625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263630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427861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43817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281305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87596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2F3233-7612-48F9-B73B-F30CFAA396B6}" type="datetimeFigureOut">
              <a:rPr lang="en-US" smtClean="0"/>
              <a:t>6/21/23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8430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2F3233-7612-48F9-B73B-F30CFAA396B6}" type="datetimeFigureOut">
              <a:rPr lang="en-US" smtClean="0"/>
              <a:t>6/21/23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8413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3233-7612-48F9-B73B-F30CFAA396B6}" type="datetimeFigureOut">
              <a:rPr lang="en-US" smtClean="0"/>
              <a:t>6/21/23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48102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34376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0001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F3233-7612-48F9-B73B-F30CFAA396B6}" type="datetimeFigureOut">
              <a:rPr lang="en-US" smtClean="0"/>
              <a:t>6/21/23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E984-F282-4BC0-BEE7-4200CA1EDD0C}" type="slidenum">
              <a:rPr lang="en-US" smtClean="0"/>
              <a:t>‹#›</a:t>
            </a:fld>
            <a:endParaRPr lang="en-US"/>
          </a:p>
        </p:txBody>
      </p:sp>
    </p:spTree>
    <p:extLst>
      <p:ext uri="{BB962C8B-B14F-4D97-AF65-F5344CB8AC3E}">
        <p14:creationId xmlns:p14="http://schemas.microsoft.com/office/powerpoint/2010/main" val="119718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pPr algn="l"/>
            <a:r>
              <a:rPr lang="en-US" sz="5400" dirty="0">
                <a:solidFill>
                  <a:schemeClr val="bg1"/>
                </a:solidFill>
              </a:rPr>
              <a:t>Filming in Space</a:t>
            </a:r>
            <a:endParaRPr lang="en-US" sz="5400" spc="6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56360" y="1780309"/>
            <a:ext cx="4358640" cy="3602182"/>
          </a:xfrm>
        </p:spPr>
        <p:txBody>
          <a:bodyPr>
            <a:normAutofit/>
          </a:bodyPr>
          <a:lstStyle/>
          <a:p>
            <a:pPr marL="0" indent="0">
              <a:buNone/>
            </a:pPr>
            <a:endParaRPr lang="en-US" sz="1400" dirty="0">
              <a:solidFill>
                <a:schemeClr val="bg1"/>
              </a:solidFill>
              <a:latin typeface="Arial" panose="020B0604020202020204" pitchFamily="34" charset="0"/>
              <a:cs typeface="Arial" panose="020B0604020202020204" pitchFamily="34" charset="0"/>
            </a:endParaRP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From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Apollo</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to</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The Space Shuttle Discovery</a:t>
            </a:r>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6172200"/>
            <a:ext cx="1828796"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Lunar lander and astronaut on the moo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99857" y="1219200"/>
            <a:ext cx="3109775"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610600" y="6459379"/>
            <a:ext cx="1219200" cy="246221"/>
          </a:xfrm>
          <a:prstGeom prst="rect">
            <a:avLst/>
          </a:prstGeom>
          <a:noFill/>
        </p:spPr>
        <p:txBody>
          <a:bodyPr wrap="square" rtlCol="0">
            <a:spAutoFit/>
          </a:bodyPr>
          <a:lstStyle/>
          <a:p>
            <a:r>
              <a:rPr lang="en-US" sz="1000" dirty="0">
                <a:solidFill>
                  <a:schemeClr val="bg1"/>
                </a:solidFill>
              </a:rPr>
              <a:t>5</a:t>
            </a:r>
          </a:p>
        </p:txBody>
      </p:sp>
      <p:pic>
        <p:nvPicPr>
          <p:cNvPr id="5" name="Picture 3" descr="Top view of Space Shuttle in space above the ocea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69" t="17859" r="3510" b="12837"/>
          <a:stretch/>
        </p:blipFill>
        <p:spPr bwMode="auto">
          <a:xfrm>
            <a:off x="5566456" y="4191000"/>
            <a:ext cx="3345083" cy="190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60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film in space?</a:t>
            </a:r>
          </a:p>
        </p:txBody>
      </p:sp>
      <p:pic>
        <p:nvPicPr>
          <p:cNvPr id="2050" name="Picture 2" descr="Black and white grainy video still in spa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88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Filming on the Moon</a:t>
            </a:r>
          </a:p>
          <a:p>
            <a:r>
              <a:rPr lang="en-US" dirty="0"/>
              <a:t>1969</a:t>
            </a:r>
          </a:p>
        </p:txBody>
      </p:sp>
      <p:sp>
        <p:nvSpPr>
          <p:cNvPr id="10" name="Text Placeholder 9"/>
          <p:cNvSpPr txBox="1">
            <a:spLocks/>
          </p:cNvSpPr>
          <p:nvPr/>
        </p:nvSpPr>
        <p:spPr>
          <a:xfrm>
            <a:off x="381000" y="1542451"/>
            <a:ext cx="4116388"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2800" dirty="0"/>
          </a:p>
        </p:txBody>
      </p:sp>
      <p:sp>
        <p:nvSpPr>
          <p:cNvPr id="11" name="Text Placeholder 11"/>
          <p:cNvSpPr txBox="1">
            <a:spLocks/>
          </p:cNvSpPr>
          <p:nvPr/>
        </p:nvSpPr>
        <p:spPr>
          <a:xfrm>
            <a:off x="4645025" y="1535113"/>
            <a:ext cx="4041775" cy="9955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p>
        </p:txBody>
      </p:sp>
      <p:pic>
        <p:nvPicPr>
          <p:cNvPr id="12" name="Picture 3" descr="Mounted in the right-hand window of the lunar module Eagle, this camera filmed the first landing on the Moon and the  “one small step” made by Neil Armstrong. Astronauts Armstrong and Buzz Aldrin later repositioned it to film their work on the lunar surface. Before coming the Museum, the artifact was a part of a larger collection of objects stored in Armstrong's close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98" y="2530703"/>
            <a:ext cx="3657600" cy="260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Lunar lander and astronaut on the moo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38273" y="2032908"/>
            <a:ext cx="4146367"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1996" y="1862332"/>
            <a:ext cx="3719502" cy="369332"/>
          </a:xfrm>
          <a:prstGeom prst="rect">
            <a:avLst/>
          </a:prstGeom>
          <a:noFill/>
        </p:spPr>
        <p:txBody>
          <a:bodyPr wrap="square" rtlCol="0">
            <a:spAutoFit/>
          </a:bodyPr>
          <a:lstStyle/>
          <a:p>
            <a:pPr algn="ctr"/>
            <a:r>
              <a:rPr lang="it-IT" dirty="0"/>
              <a:t>Apollo 11 Data Acquisition Camera</a:t>
            </a:r>
          </a:p>
        </p:txBody>
      </p:sp>
      <p:sp>
        <p:nvSpPr>
          <p:cNvPr id="3" name="TextBox 2"/>
          <p:cNvSpPr txBox="1"/>
          <p:nvPr/>
        </p:nvSpPr>
        <p:spPr>
          <a:xfrm>
            <a:off x="4638273" y="1417638"/>
            <a:ext cx="4146367" cy="369332"/>
          </a:xfrm>
          <a:prstGeom prst="rect">
            <a:avLst/>
          </a:prstGeom>
          <a:noFill/>
        </p:spPr>
        <p:txBody>
          <a:bodyPr wrap="square" rtlCol="0">
            <a:spAutoFit/>
          </a:bodyPr>
          <a:lstStyle/>
          <a:p>
            <a:pPr algn="ctr"/>
            <a:r>
              <a:rPr lang="en-US" dirty="0"/>
              <a:t>Apollo Lunar Module (LM) </a:t>
            </a:r>
          </a:p>
        </p:txBody>
      </p:sp>
    </p:spTree>
    <p:extLst>
      <p:ext uri="{BB962C8B-B14F-4D97-AF65-F5344CB8AC3E}">
        <p14:creationId xmlns:p14="http://schemas.microsoft.com/office/powerpoint/2010/main" val="242085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film on the Space Shuttle?</a:t>
            </a:r>
          </a:p>
        </p:txBody>
      </p:sp>
      <p:pic>
        <p:nvPicPr>
          <p:cNvPr id="1026" name="Picture 2" descr="International Space Station’s Canadarm2 is used to help Robinson during the mission’s third session of extravehicular activity (EVA)."/>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135318" y="1236562"/>
            <a:ext cx="487336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5373469"/>
            <a:ext cx="5410200" cy="646331"/>
          </a:xfrm>
          <a:prstGeom prst="rect">
            <a:avLst/>
          </a:prstGeom>
          <a:noFill/>
        </p:spPr>
        <p:txBody>
          <a:bodyPr wrap="square" rtlCol="0">
            <a:spAutoFit/>
          </a:bodyPr>
          <a:lstStyle/>
          <a:p>
            <a:r>
              <a:rPr lang="en-US" dirty="0"/>
              <a:t>Astronaut Steve Robinson photographing the exterior </a:t>
            </a:r>
          </a:p>
          <a:p>
            <a:r>
              <a:rPr lang="en-US" dirty="0"/>
              <a:t>of the Space Shuttle Discovery to check for damage.</a:t>
            </a:r>
          </a:p>
        </p:txBody>
      </p:sp>
    </p:spTree>
    <p:extLst>
      <p:ext uri="{BB962C8B-B14F-4D97-AF65-F5344CB8AC3E}">
        <p14:creationId xmlns:p14="http://schemas.microsoft.com/office/powerpoint/2010/main" val="374518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itioned in each corner of the bus-sized cargo area, they could be remotely pointed to wherever astronauts were working. This camera came to the Museum with Discovery in 2012 but was not reinstalled on the shut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133600"/>
            <a:ext cx="2743200" cy="3657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Top view of Space Shuttle in space above the ocean."/>
          <p:cNvPicPr>
            <a:picLocks noChangeAspect="1" noChangeArrowheads="1"/>
          </p:cNvPicPr>
          <p:nvPr/>
        </p:nvPicPr>
        <p:blipFill rotWithShape="1">
          <a:blip r:embed="rId4">
            <a:extLst>
              <a:ext uri="{28A0092B-C50C-407E-A947-70E740481C1C}">
                <a14:useLocalDpi xmlns:a14="http://schemas.microsoft.com/office/drawing/2010/main" val="0"/>
              </a:ext>
            </a:extLst>
          </a:blip>
          <a:srcRect l="4969" t="17859" r="3510" b="12837"/>
          <a:stretch/>
        </p:blipFill>
        <p:spPr bwMode="auto">
          <a:xfrm>
            <a:off x="4386684" y="1944018"/>
            <a:ext cx="4572000" cy="259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Diagram of space shuttle with components outlined including payload door, cargo bay, elevon, delta wing, flight deck, main propulsion engines and more."/>
          <p:cNvPicPr>
            <a:picLocks noChangeAspect="1" noChangeArrowheads="1"/>
          </p:cNvPicPr>
          <p:nvPr/>
        </p:nvPicPr>
        <p:blipFill rotWithShape="1">
          <a:blip r:embed="rId5">
            <a:extLst>
              <a:ext uri="{28A0092B-C50C-407E-A947-70E740481C1C}">
                <a14:useLocalDpi xmlns:a14="http://schemas.microsoft.com/office/drawing/2010/main" val="0"/>
              </a:ext>
            </a:extLst>
          </a:blip>
          <a:srcRect l="-6515" t="-9679" r="6515" b="12062"/>
          <a:stretch/>
        </p:blipFill>
        <p:spPr bwMode="auto">
          <a:xfrm>
            <a:off x="4410798" y="4153843"/>
            <a:ext cx="44100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981700" y="5219700"/>
            <a:ext cx="1600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1808" y="511210"/>
            <a:ext cx="8507392" cy="954107"/>
          </a:xfrm>
          <a:prstGeom prst="rect">
            <a:avLst/>
          </a:prstGeom>
          <a:noFill/>
        </p:spPr>
        <p:txBody>
          <a:bodyPr wrap="square" rtlCol="0">
            <a:spAutoFit/>
          </a:bodyPr>
          <a:lstStyle/>
          <a:p>
            <a:pPr algn="ctr"/>
            <a:r>
              <a:rPr lang="en-US" sz="2800" dirty="0"/>
              <a:t>Filming on the Space Shuttle Discovery </a:t>
            </a:r>
          </a:p>
          <a:p>
            <a:pPr algn="ctr"/>
            <a:r>
              <a:rPr lang="en-US" sz="2800" dirty="0"/>
              <a:t>1984-2012</a:t>
            </a:r>
          </a:p>
        </p:txBody>
      </p:sp>
      <p:sp>
        <p:nvSpPr>
          <p:cNvPr id="6" name="TextBox 5"/>
          <p:cNvSpPr txBox="1"/>
          <p:nvPr/>
        </p:nvSpPr>
        <p:spPr>
          <a:xfrm>
            <a:off x="990599" y="1574686"/>
            <a:ext cx="2667001" cy="369332"/>
          </a:xfrm>
          <a:prstGeom prst="rect">
            <a:avLst/>
          </a:prstGeom>
          <a:noFill/>
        </p:spPr>
        <p:txBody>
          <a:bodyPr wrap="square" rtlCol="0">
            <a:spAutoFit/>
          </a:bodyPr>
          <a:lstStyle/>
          <a:p>
            <a:pPr algn="ctr"/>
            <a:r>
              <a:rPr lang="en-US" dirty="0"/>
              <a:t>Payload Bay Camera</a:t>
            </a:r>
          </a:p>
        </p:txBody>
      </p:sp>
      <p:sp>
        <p:nvSpPr>
          <p:cNvPr id="7" name="TextBox 6"/>
          <p:cNvSpPr txBox="1"/>
          <p:nvPr/>
        </p:nvSpPr>
        <p:spPr>
          <a:xfrm>
            <a:off x="4386684" y="1465317"/>
            <a:ext cx="4452516" cy="369332"/>
          </a:xfrm>
          <a:prstGeom prst="rect">
            <a:avLst/>
          </a:prstGeom>
          <a:noFill/>
        </p:spPr>
        <p:txBody>
          <a:bodyPr wrap="square" rtlCol="0">
            <a:spAutoFit/>
          </a:bodyPr>
          <a:lstStyle/>
          <a:p>
            <a:pPr algn="ctr"/>
            <a:r>
              <a:rPr lang="en-US" dirty="0"/>
              <a:t>Space Shuttle Discovery</a:t>
            </a:r>
          </a:p>
        </p:txBody>
      </p:sp>
    </p:spTree>
    <p:extLst>
      <p:ext uri="{BB962C8B-B14F-4D97-AF65-F5344CB8AC3E}">
        <p14:creationId xmlns:p14="http://schemas.microsoft.com/office/powerpoint/2010/main" val="2008080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TotalTime>
  <Words>1417</Words>
  <Application>Microsoft Macintosh PowerPoint</Application>
  <PresentationFormat>On-screen Show (4:3)</PresentationFormat>
  <Paragraphs>58</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Filming in Space</vt:lpstr>
      <vt:lpstr>Why film in space?</vt:lpstr>
      <vt:lpstr>PowerPoint Presentation</vt:lpstr>
      <vt:lpstr>Why film on the Space Shuttle?</vt:lpstr>
      <vt:lpstr>PowerPoint Presentation</vt:lpstr>
    </vt:vector>
  </TitlesOfParts>
  <Manager/>
  <Company>Smithsonian's National Air and Space Museum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Filming Space</dc:title>
  <dc:subject>Space</dc:subject>
  <dc:creator>Smithsonian's National Air and Space Museum</dc:creator>
  <cp:keywords/>
  <dc:description/>
  <cp:lastModifiedBy>Lapan, Kaylin</cp:lastModifiedBy>
  <cp:revision>156</cp:revision>
  <dcterms:created xsi:type="dcterms:W3CDTF">2014-05-09T17:33:15Z</dcterms:created>
  <dcterms:modified xsi:type="dcterms:W3CDTF">2023-06-21T17:25:06Z</dcterms:modified>
  <cp:category/>
</cp:coreProperties>
</file>