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61" r:id="rId3"/>
    <p:sldId id="262" r:id="rId4"/>
    <p:sldId id="265" r:id="rId5"/>
    <p:sldId id="263" r:id="rId6"/>
    <p:sldId id="264" r:id="rId7"/>
    <p:sldId id="266"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initials="JKL" lastIdx="5" clrIdx="0"/>
  <p:cmAuthor id="1" name="giampaolim" initials="g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890" autoAdjust="0"/>
    <p:restoredTop sz="75306" autoAdjust="0"/>
  </p:normalViewPr>
  <p:slideViewPr>
    <p:cSldViewPr>
      <p:cViewPr varScale="1">
        <p:scale>
          <a:sx n="95" d="100"/>
          <a:sy n="95" d="100"/>
        </p:scale>
        <p:origin x="2456"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19C87AB-2E84-4164-8F5D-BA712F8D7737}" type="datetimeFigureOut">
              <a:rPr lang="en-US" smtClean="0"/>
              <a:t>6/21/23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E6016A-D325-4FDD-B459-DCE5A5E90191}" type="slidenum">
              <a:rPr lang="en-US" smtClean="0"/>
              <a:t>‹#›</a:t>
            </a:fld>
            <a:endParaRPr lang="en-US"/>
          </a:p>
        </p:txBody>
      </p:sp>
    </p:spTree>
    <p:extLst>
      <p:ext uri="{BB962C8B-B14F-4D97-AF65-F5344CB8AC3E}">
        <p14:creationId xmlns:p14="http://schemas.microsoft.com/office/powerpoint/2010/main" val="360249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1</a:t>
            </a:fld>
            <a:endParaRPr lang="en-US"/>
          </a:p>
        </p:txBody>
      </p:sp>
    </p:spTree>
    <p:extLst>
      <p:ext uri="{BB962C8B-B14F-4D97-AF65-F5344CB8AC3E}">
        <p14:creationId xmlns:p14="http://schemas.microsoft.com/office/powerpoint/2010/main" val="385073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Gemini 4 was the second crewed mission of the Gemini series and carried James McDivitt and Edward White on a four-day, 62-orbit, 98-hourr flight from June 3 to June 7, 1965. The mission included the first American spacewalk. The objective of the mission was to test the performance of the astronauts and capsule and to evaluate work procedures, schedules, and flight planning for an extended length of time in space. Secondary objectives included demonstration of extravehicular activity in space, conduct </a:t>
            </a:r>
            <a:r>
              <a:rPr lang="en-US" dirty="0" err="1"/>
              <a:t>stationkeeping</a:t>
            </a:r>
            <a:r>
              <a:rPr lang="en-US" dirty="0"/>
              <a:t> and rendezvous maneuvers, evaluate spacecraft systems, demonstrate the capability to make significant in-plane and out-of-plane maneuvers and use of the maneuvering system as a backup reentry system, and conduct 11 experiments.</a:t>
            </a:r>
          </a:p>
          <a:p>
            <a:endParaRPr lang="en-US" dirty="0"/>
          </a:p>
          <a:p>
            <a:r>
              <a:rPr lang="en-US" dirty="0"/>
              <a:t>http://nssdc.gsfc.nasa.gov/nmc/spacecraftDisplay.do?id=1965-043A</a:t>
            </a:r>
          </a:p>
          <a:p>
            <a:r>
              <a:rPr lang="en-US" dirty="0"/>
              <a:t>Accessed 12/19/14</a:t>
            </a:r>
          </a:p>
        </p:txBody>
      </p:sp>
      <p:sp>
        <p:nvSpPr>
          <p:cNvPr id="4" name="Slide Number Placeholder 3"/>
          <p:cNvSpPr>
            <a:spLocks noGrp="1"/>
          </p:cNvSpPr>
          <p:nvPr>
            <p:ph type="sldNum" sz="quarter" idx="10"/>
          </p:nvPr>
        </p:nvSpPr>
        <p:spPr/>
        <p:txBody>
          <a:bodyPr/>
          <a:lstStyle/>
          <a:p>
            <a:fld id="{AEE6016A-D325-4FDD-B459-DCE5A5E90191}" type="slidenum">
              <a:rPr lang="en-US" smtClean="0"/>
              <a:t>2</a:t>
            </a:fld>
            <a:endParaRPr lang="en-US"/>
          </a:p>
        </p:txBody>
      </p:sp>
    </p:spTree>
    <p:extLst>
      <p:ext uri="{BB962C8B-B14F-4D97-AF65-F5344CB8AC3E}">
        <p14:creationId xmlns:p14="http://schemas.microsoft.com/office/powerpoint/2010/main" val="38871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“Gemini 4's original flight plan was a fairly conservative one. […] However, early in March 1965, NASA revised the flight plan and added two extra components. […] Ed White was slated to perform a dramatic extra vehicular activity (EVA). […] White was scheduled to use a newly developed suit and a special hand held unit which would allow the astronaut to propel himself while performing maneuvers outside the spacecraft. When the original flight plan was introduced, White's suit and self-propulsion unit were still on the drawing board. In fact, the gear was not certified for use in space until ten days before the Gemini 4 launch and the EVA itself was not officially confirmed until one week before the scheduled launch. […]”</a:t>
            </a:r>
          </a:p>
          <a:p>
            <a:r>
              <a:rPr lang="en-US" dirty="0"/>
              <a:t>[…]</a:t>
            </a:r>
          </a:p>
          <a:p>
            <a:r>
              <a:rPr lang="en-US" dirty="0"/>
              <a:t>At 2:45 pm, as Gemini 4 passed beyond Hawaii, Ed White emerged through the hatch. "When I departed the spacecraft, there was no </a:t>
            </a:r>
            <a:r>
              <a:rPr lang="en-US" dirty="0" err="1"/>
              <a:t>pushoff</a:t>
            </a:r>
            <a:r>
              <a:rPr lang="en-US" dirty="0"/>
              <a:t> whatsoever from the spacecraft... The gun actually provided the impulse for me to leave the spacecraft." […] He reported that "the maneuvering unit is good. The only problem I have is that I haven't got enough fuel". (34) With the fuel exhausted in the hand unit, White had to rely on the twenty five foot tether to maneuver himself. He soon discovered that the gun provided much better control than the tether and that moving was much more difficult and awkward without it.”</a:t>
            </a:r>
          </a:p>
          <a:p>
            <a:r>
              <a:rPr lang="en-US" dirty="0"/>
              <a:t> </a:t>
            </a:r>
          </a:p>
          <a:p>
            <a:r>
              <a:rPr lang="en-US" dirty="0"/>
              <a:t>From </a:t>
            </a:r>
            <a:r>
              <a:rPr lang="en-US" i="1" dirty="0"/>
              <a:t>Detailed Biographies of Apollo 1 Crew-Ed White</a:t>
            </a:r>
            <a:r>
              <a:rPr lang="en-US" dirty="0"/>
              <a:t>.  For the full text, see </a:t>
            </a:r>
            <a:r>
              <a:rPr lang="en-US" i="1" dirty="0"/>
              <a:t>Technical Readings</a:t>
            </a:r>
            <a:r>
              <a:rPr lang="en-US" dirty="0"/>
              <a:t>.</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3</a:t>
            </a:fld>
            <a:endParaRPr lang="en-US"/>
          </a:p>
        </p:txBody>
      </p:sp>
    </p:spTree>
    <p:extLst>
      <p:ext uri="{BB962C8B-B14F-4D97-AF65-F5344CB8AC3E}">
        <p14:creationId xmlns:p14="http://schemas.microsoft.com/office/powerpoint/2010/main" val="388540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diagrams and text are from the </a:t>
            </a:r>
            <a:r>
              <a:rPr lang="en-US" u="sng" baseline="0" dirty="0"/>
              <a:t>US Patent for the Hand-Held Maneuvering Unit</a:t>
            </a:r>
            <a:r>
              <a:rPr lang="en-US" baseline="0" dirty="0"/>
              <a:t>.  The full text is in </a:t>
            </a:r>
            <a:r>
              <a:rPr lang="en-US" i="1" baseline="0" dirty="0"/>
              <a:t>Technical Readings</a:t>
            </a:r>
            <a:r>
              <a:rPr lang="en-US" baseline="0" dirty="0"/>
              <a:t>.</a:t>
            </a:r>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4</a:t>
            </a:fld>
            <a:endParaRPr lang="en-US"/>
          </a:p>
        </p:txBody>
      </p:sp>
    </p:spTree>
    <p:extLst>
      <p:ext uri="{BB962C8B-B14F-4D97-AF65-F5344CB8AC3E}">
        <p14:creationId xmlns:p14="http://schemas.microsoft.com/office/powerpoint/2010/main" val="332859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r>
              <a:rPr lang="en-US" i="1" dirty="0"/>
              <a:t>NASA photograph</a:t>
            </a:r>
            <a:r>
              <a:rPr lang="en-US" i="1" baseline="0" dirty="0"/>
              <a:t> </a:t>
            </a:r>
            <a:r>
              <a:rPr lang="en-US" dirty="0" err="1"/>
              <a:t>MSFC</a:t>
            </a:r>
            <a:r>
              <a:rPr lang="en-US" dirty="0"/>
              <a:t>-75-SA-4105-</a:t>
            </a:r>
            <a:r>
              <a:rPr lang="en-US" dirty="0" err="1"/>
              <a:t>2C</a:t>
            </a:r>
            <a:endParaRPr lang="en-US" dirty="0"/>
          </a:p>
          <a:p>
            <a:endParaRPr lang="en-US" dirty="0"/>
          </a:p>
          <a:p>
            <a:pPr fontAlgn="base"/>
            <a:r>
              <a:rPr lang="en-US" dirty="0"/>
              <a:t>“On this mission the first untethered space walks were carried out by McCandless and Stewart, using the manned maneuvering unit. The WESTAR-VI and </a:t>
            </a:r>
            <a:r>
              <a:rPr lang="en-US" dirty="0" err="1"/>
              <a:t>PALAPA-B2</a:t>
            </a:r>
            <a:r>
              <a:rPr lang="en-US" dirty="0"/>
              <a:t> satellites were deployed, but failure of the Payload Assist Module-D (PAM-D) rocket motors left them in radical low-Earth orbits. The German-built Shuttle Pallet Satellite (SPAS), originally flown on </a:t>
            </a:r>
            <a:r>
              <a:rPr lang="en-US" dirty="0" err="1"/>
              <a:t>STS</a:t>
            </a:r>
            <a:r>
              <a:rPr lang="en-US" dirty="0"/>
              <a:t>-7, became the first satellite refurbished and carried back into space. SPAS remained in the payload bay due to an electrical problem with Remote Manipulator System (</a:t>
            </a:r>
            <a:r>
              <a:rPr lang="en-US" dirty="0" err="1"/>
              <a:t>RMS</a:t>
            </a:r>
            <a:r>
              <a:rPr lang="en-US" dirty="0"/>
              <a:t>). The </a:t>
            </a:r>
            <a:r>
              <a:rPr lang="en-US" dirty="0" err="1"/>
              <a:t>RMS</a:t>
            </a:r>
            <a:r>
              <a:rPr lang="en-US" dirty="0"/>
              <a:t> manipulator foot restraints were first used to practice procedures performed for Solar Maximum satellite retrieval and repair planned for next mission. Integrated Rendezvous Target (</a:t>
            </a:r>
            <a:r>
              <a:rPr lang="en-US" dirty="0" err="1"/>
              <a:t>IRT</a:t>
            </a:r>
            <a:r>
              <a:rPr lang="en-US" dirty="0"/>
              <a:t>) failed due to an internal issue. Five Get Away Special canisters flown in the cargo bay and Cinema-360 camera were used by crew. Other payloads included: Acoustic </a:t>
            </a:r>
            <a:r>
              <a:rPr lang="en-US" dirty="0" err="1"/>
              <a:t>Containerless</a:t>
            </a:r>
            <a:r>
              <a:rPr lang="en-US" dirty="0"/>
              <a:t> Experiment System (ACES); </a:t>
            </a:r>
            <a:r>
              <a:rPr lang="en-US" dirty="0" err="1"/>
              <a:t>Monodisperse</a:t>
            </a:r>
            <a:r>
              <a:rPr lang="en-US" dirty="0"/>
              <a:t> Latex Reactor (MLR); Radiation Monitoring Equipment (RME), and Isoelectric Focusing (IEF) payload.”</a:t>
            </a:r>
            <a:br>
              <a:rPr lang="en-US" dirty="0"/>
            </a:br>
            <a:br>
              <a:rPr lang="en-US" dirty="0"/>
            </a:br>
            <a:r>
              <a:rPr lang="en-US" dirty="0"/>
              <a:t>http://www.nasa.gov/mission_pages/shuttle/shuttlemissions/archives/sts-41B.html  </a:t>
            </a:r>
            <a:br>
              <a:rPr lang="en-US" dirty="0"/>
            </a:br>
            <a:r>
              <a:rPr lang="en-US" dirty="0"/>
              <a:t>accessed 12/22/14</a:t>
            </a:r>
          </a:p>
          <a:p>
            <a:pPr fontAlgn="base"/>
            <a:r>
              <a:rPr lang="en-US" dirty="0"/>
              <a:t> </a:t>
            </a:r>
          </a:p>
        </p:txBody>
      </p:sp>
      <p:sp>
        <p:nvSpPr>
          <p:cNvPr id="4" name="Slide Number Placeholder 3"/>
          <p:cNvSpPr>
            <a:spLocks noGrp="1"/>
          </p:cNvSpPr>
          <p:nvPr>
            <p:ph type="sldNum" sz="quarter" idx="10"/>
          </p:nvPr>
        </p:nvSpPr>
        <p:spPr/>
        <p:txBody>
          <a:bodyPr/>
          <a:lstStyle/>
          <a:p>
            <a:fld id="{AEE6016A-D325-4FDD-B459-DCE5A5E90191}" type="slidenum">
              <a:rPr lang="en-US" smtClean="0"/>
              <a:t>5</a:t>
            </a:fld>
            <a:endParaRPr lang="en-US"/>
          </a:p>
        </p:txBody>
      </p:sp>
    </p:spTree>
    <p:extLst>
      <p:ext uri="{BB962C8B-B14F-4D97-AF65-F5344CB8AC3E}">
        <p14:creationId xmlns:p14="http://schemas.microsoft.com/office/powerpoint/2010/main" val="159778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Manned Maneuvering Unit </a:t>
            </a:r>
            <a:r>
              <a:rPr lang="en-US" dirty="0"/>
              <a:t>(</a:t>
            </a:r>
            <a:r>
              <a:rPr lang="en-US" dirty="0" err="1"/>
              <a:t>MMU</a:t>
            </a:r>
            <a:r>
              <a:rPr lang="en-US" dirty="0"/>
              <a:t>) is a backpack propulsion device that gave astronauts mobility for extravehicular activities outside the Space Shuttle. It enabled them to maneuver within the payload bay or fly some distance away without needing safety tethers anchored to the vehicle. The </a:t>
            </a:r>
            <a:r>
              <a:rPr lang="en-US" dirty="0" err="1"/>
              <a:t>MMU</a:t>
            </a:r>
            <a:r>
              <a:rPr lang="en-US" dirty="0"/>
              <a:t> had 24 small gaseous nitrogen thrusters and was operated with hand controllers on the arms of the unit.</a:t>
            </a:r>
          </a:p>
          <a:p>
            <a:endParaRPr lang="en-US" dirty="0"/>
          </a:p>
          <a:p>
            <a:r>
              <a:rPr lang="en-US" dirty="0"/>
              <a:t>On February 7, 1984, on Space Shuttle mission </a:t>
            </a:r>
            <a:r>
              <a:rPr lang="en-US" dirty="0" err="1"/>
              <a:t>STS</a:t>
            </a:r>
            <a:r>
              <a:rPr lang="en-US" dirty="0"/>
              <a:t> 41-B, astronaut Bruce McCandless tested this </a:t>
            </a:r>
            <a:r>
              <a:rPr lang="en-US" dirty="0" err="1"/>
              <a:t>MMU</a:t>
            </a:r>
            <a:r>
              <a:rPr lang="en-US" dirty="0"/>
              <a:t>, serial number 3. He made the first untethered spacewalk as he flew some 300 feet from the Shuttle. This </a:t>
            </a:r>
            <a:r>
              <a:rPr lang="en-US" dirty="0" err="1"/>
              <a:t>MMU</a:t>
            </a:r>
            <a:r>
              <a:rPr lang="en-US" dirty="0"/>
              <a:t> also flew on missions </a:t>
            </a:r>
            <a:r>
              <a:rPr lang="en-US" dirty="0" err="1"/>
              <a:t>STS</a:t>
            </a:r>
            <a:r>
              <a:rPr lang="en-US" dirty="0"/>
              <a:t> 41-C as the backup unit for the Solar Max satellite retrieval and </a:t>
            </a:r>
            <a:r>
              <a:rPr lang="en-US" dirty="0" err="1"/>
              <a:t>STS</a:t>
            </a:r>
            <a:r>
              <a:rPr lang="en-US" dirty="0"/>
              <a:t> 51-A as the prime unit for retrieving the </a:t>
            </a:r>
            <a:r>
              <a:rPr lang="en-US" dirty="0" err="1"/>
              <a:t>Palapa</a:t>
            </a:r>
            <a:r>
              <a:rPr lang="en-US" dirty="0"/>
              <a:t> communications satellite. Astronauts Bruce McCandless, Robert Stewart, James van </a:t>
            </a:r>
            <a:r>
              <a:rPr lang="en-US" dirty="0" err="1"/>
              <a:t>Hoften</a:t>
            </a:r>
            <a:r>
              <a:rPr lang="en-US" dirty="0"/>
              <a:t>, and Joseph Allen flew </a:t>
            </a:r>
            <a:r>
              <a:rPr lang="en-US" dirty="0" err="1"/>
              <a:t>MMU</a:t>
            </a:r>
            <a:r>
              <a:rPr lang="en-US" dirty="0"/>
              <a:t> #3 a total of 6 hours 29 minutes during these three 1984 missions. The </a:t>
            </a:r>
            <a:r>
              <a:rPr lang="en-US" dirty="0" err="1"/>
              <a:t>MMUs</a:t>
            </a:r>
            <a:r>
              <a:rPr lang="en-US" dirty="0"/>
              <a:t> were not used again. NASA transferred this one to the Museum in 2001.</a:t>
            </a:r>
          </a:p>
          <a:p>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6</a:t>
            </a:fld>
            <a:endParaRPr lang="en-US"/>
          </a:p>
        </p:txBody>
      </p:sp>
    </p:spTree>
    <p:extLst>
      <p:ext uri="{BB962C8B-B14F-4D97-AF65-F5344CB8AC3E}">
        <p14:creationId xmlns:p14="http://schemas.microsoft.com/office/powerpoint/2010/main" val="402768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 PDF of  the </a:t>
            </a:r>
            <a:r>
              <a:rPr lang="en-US" i="1" baseline="0" dirty="0"/>
              <a:t>Manned Maneuvering Unit: User’s Guide</a:t>
            </a:r>
            <a:r>
              <a:rPr lang="en-US" baseline="0" dirty="0"/>
              <a:t>, check the </a:t>
            </a:r>
            <a:r>
              <a:rPr lang="en-US" i="1" baseline="0" dirty="0"/>
              <a:t>Technical Reading </a:t>
            </a:r>
            <a:r>
              <a:rPr lang="en-US" i="0" baseline="0" dirty="0"/>
              <a:t>s</a:t>
            </a:r>
            <a:r>
              <a:rPr lang="en-US" baseline="0" dirty="0"/>
              <a:t>ection</a:t>
            </a:r>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7</a:t>
            </a:fld>
            <a:endParaRPr lang="en-US"/>
          </a:p>
        </p:txBody>
      </p:sp>
    </p:spTree>
    <p:extLst>
      <p:ext uri="{BB962C8B-B14F-4D97-AF65-F5344CB8AC3E}">
        <p14:creationId xmlns:p14="http://schemas.microsoft.com/office/powerpoint/2010/main" val="1767503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92625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263630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427861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143817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281305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2F3233-7612-48F9-B73B-F30CFAA396B6}"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187596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2F3233-7612-48F9-B73B-F30CFAA396B6}" type="datetimeFigureOut">
              <a:rPr lang="en-US" smtClean="0"/>
              <a:t>6/21/23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84300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2F3233-7612-48F9-B73B-F30CFAA396B6}" type="datetimeFigureOut">
              <a:rPr lang="en-US" smtClean="0"/>
              <a:t>6/21/23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84138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F3233-7612-48F9-B73B-F30CFAA396B6}" type="datetimeFigureOut">
              <a:rPr lang="en-US" smtClean="0"/>
              <a:t>6/21/23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148102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2F3233-7612-48F9-B73B-F30CFAA396B6}"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34376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2F3233-7612-48F9-B73B-F30CFAA396B6}"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0001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F3233-7612-48F9-B73B-F30CFAA396B6}" type="datetimeFigureOut">
              <a:rPr lang="en-US" smtClean="0"/>
              <a:t>6/21/23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BE984-F282-4BC0-BEE7-4200CA1EDD0C}" type="slidenum">
              <a:rPr lang="en-US" smtClean="0"/>
              <a:t>‹#›</a:t>
            </a:fld>
            <a:endParaRPr lang="en-US"/>
          </a:p>
        </p:txBody>
      </p:sp>
    </p:spTree>
    <p:extLst>
      <p:ext uri="{BB962C8B-B14F-4D97-AF65-F5344CB8AC3E}">
        <p14:creationId xmlns:p14="http://schemas.microsoft.com/office/powerpoint/2010/main" val="1197188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Autofit/>
          </a:bodyPr>
          <a:lstStyle/>
          <a:p>
            <a:pPr algn="l"/>
            <a:r>
              <a:rPr lang="en-US" sz="5400" dirty="0">
                <a:solidFill>
                  <a:schemeClr val="bg1"/>
                </a:solidFill>
              </a:rPr>
              <a:t>Moving Around in Space</a:t>
            </a:r>
            <a:endParaRPr lang="en-US" sz="5400" spc="6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56360" y="1780309"/>
            <a:ext cx="4358640" cy="3602182"/>
          </a:xfrm>
        </p:spPr>
        <p:txBody>
          <a:bodyPr>
            <a:normAutofit/>
          </a:bodyPr>
          <a:lstStyle/>
          <a:p>
            <a:pPr marL="0" indent="0">
              <a:buNone/>
            </a:pPr>
            <a:endParaRPr lang="en-US" sz="1400" dirty="0">
              <a:solidFill>
                <a:schemeClr val="bg1"/>
              </a:solidFill>
              <a:latin typeface="Arial" panose="020B0604020202020204" pitchFamily="34" charset="0"/>
              <a:cs typeface="Arial" panose="020B0604020202020204" pitchFamily="34" charset="0"/>
            </a:endParaRP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From </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The first US Spacewalk </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June 3, 1965 </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to</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The First Untethered Spacewalk </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February 7, 1984</a:t>
            </a:r>
          </a:p>
        </p:txBody>
      </p:sp>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6172200"/>
            <a:ext cx="1828796"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610600" y="6459379"/>
            <a:ext cx="1219200" cy="246221"/>
          </a:xfrm>
          <a:prstGeom prst="rect">
            <a:avLst/>
          </a:prstGeom>
          <a:noFill/>
        </p:spPr>
        <p:txBody>
          <a:bodyPr wrap="square" rtlCol="0">
            <a:spAutoFit/>
          </a:bodyPr>
          <a:lstStyle/>
          <a:p>
            <a:r>
              <a:rPr lang="en-US" sz="1000" dirty="0">
                <a:solidFill>
                  <a:schemeClr val="bg1"/>
                </a:solidFill>
              </a:rPr>
              <a:t>5</a:t>
            </a:r>
          </a:p>
        </p:txBody>
      </p:sp>
      <p:pic>
        <p:nvPicPr>
          <p:cNvPr id="1027" name="Picture 3" descr="Edward H. White II, pilot of the Gemini 4 spacecraft, floats in the zero gravity of space with an Earth limb backdrop. The extravehicular activity was performed during the third revolution of the Gemini 4 spacecraft and represents the first time an American has stepped outside the confines of his spacecraft. White is attached to the spacecraft by a 25-ft. umbilical line and a 23-ft. tether line, both wrapped in gold tape to form one cord. In his right hand White carries a Hand-Held Self-Maneuvering Unit (HHSMU). The visor of his helmet is gold plated to protect him from the unfiltered rays of the su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48674" y="1723452"/>
            <a:ext cx="2590844"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On February 7, 1984 during Space Shuttle mission STS 41-B, astronaut Bruce McCandless made the first untethered spacewalk as he flew some 300 feet from the Shuttle in the first test of the MMU. This image was taken several days later on February 11."/>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107007" y="3962400"/>
            <a:ext cx="2532511"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0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1" y="1146039"/>
            <a:ext cx="3882872" cy="856695"/>
          </a:xfrm>
          <a:prstGeom prst="rect">
            <a:avLst/>
          </a:prstGeom>
        </p:spPr>
        <p:txBody>
          <a:bodyP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dirty="0"/>
              <a:t>First US Spacewalk</a:t>
            </a:r>
          </a:p>
          <a:p>
            <a:r>
              <a:rPr lang="en-US" sz="7000" dirty="0"/>
              <a:t>June 3, 1965</a:t>
            </a:r>
          </a:p>
          <a:p>
            <a:endParaRPr lang="en-US" sz="2400" dirty="0"/>
          </a:p>
        </p:txBody>
      </p:sp>
      <p:sp>
        <p:nvSpPr>
          <p:cNvPr id="5" name="Text Placeholder 7"/>
          <p:cNvSpPr txBox="1">
            <a:spLocks/>
          </p:cNvSpPr>
          <p:nvPr/>
        </p:nvSpPr>
        <p:spPr>
          <a:xfrm>
            <a:off x="457200" y="1521041"/>
            <a:ext cx="3008313" cy="46910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p:txBody>
      </p:sp>
      <p:sp>
        <p:nvSpPr>
          <p:cNvPr id="7" name="Content Placeholder 8"/>
          <p:cNvSpPr txBox="1">
            <a:spLocks/>
          </p:cNvSpPr>
          <p:nvPr/>
        </p:nvSpPr>
        <p:spPr>
          <a:xfrm>
            <a:off x="3575050" y="273050"/>
            <a:ext cx="5111750" cy="585311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nSpc>
                <a:spcPct val="170000"/>
              </a:lnSpc>
              <a:spcBef>
                <a:spcPts val="0"/>
              </a:spcBef>
              <a:buFont typeface="Arial" panose="020B0604020202020204" pitchFamily="34" charset="0"/>
              <a:buNone/>
            </a:pPr>
            <a:endParaRPr lang="en-US" dirty="0"/>
          </a:p>
          <a:p>
            <a:pPr marL="0" indent="0">
              <a:lnSpc>
                <a:spcPct val="170000"/>
              </a:lnSpc>
              <a:spcBef>
                <a:spcPts val="0"/>
              </a:spcBef>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8" name="Picture 5" descr="News NASA logo and press release header from May 21, 196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2193" y="494341"/>
            <a:ext cx="4322973"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descr="NASA Schedules Four-Day Manned Gemini Flight from Cape Kennedy."/>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72000" y="1524000"/>
            <a:ext cx="4389120" cy="365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Possible Extravehicular Activity.  No decision has been made whether in the Gemini 4 mission the crew will engage in extravehicular activit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41929" y="4093918"/>
            <a:ext cx="4754880" cy="140744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Ed White and Jim McDivitt in 1965 in their space suits and smiling at the camera."/>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28600" y="1967715"/>
            <a:ext cx="3882872"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943600"/>
            <a:ext cx="3882872" cy="369332"/>
          </a:xfrm>
          <a:prstGeom prst="rect">
            <a:avLst/>
          </a:prstGeom>
          <a:noFill/>
        </p:spPr>
        <p:txBody>
          <a:bodyPr wrap="square" rtlCol="0">
            <a:spAutoFit/>
          </a:bodyPr>
          <a:lstStyle/>
          <a:p>
            <a:pPr algn="ctr"/>
            <a:r>
              <a:rPr lang="en-US" dirty="0"/>
              <a:t>Ed White and Jim McDivitt</a:t>
            </a:r>
          </a:p>
        </p:txBody>
      </p:sp>
    </p:spTree>
    <p:extLst>
      <p:ext uri="{BB962C8B-B14F-4D97-AF65-F5344CB8AC3E}">
        <p14:creationId xmlns:p14="http://schemas.microsoft.com/office/powerpoint/2010/main" val="354639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Moving Around in Space 1965</a:t>
            </a:r>
          </a:p>
        </p:txBody>
      </p:sp>
      <p:sp>
        <p:nvSpPr>
          <p:cNvPr id="10" name="Text Placeholder 9"/>
          <p:cNvSpPr txBox="1">
            <a:spLocks/>
          </p:cNvSpPr>
          <p:nvPr/>
        </p:nvSpPr>
        <p:spPr>
          <a:xfrm>
            <a:off x="381000" y="1542451"/>
            <a:ext cx="4116388"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2800" dirty="0"/>
              <a:t>Hand-Held </a:t>
            </a:r>
          </a:p>
          <a:p>
            <a:pPr marL="0" indent="0" algn="ctr">
              <a:spcBef>
                <a:spcPts val="0"/>
              </a:spcBef>
              <a:buNone/>
            </a:pPr>
            <a:r>
              <a:rPr lang="en-US" sz="2800" dirty="0"/>
              <a:t>Maneuvering Unit</a:t>
            </a:r>
          </a:p>
        </p:txBody>
      </p:sp>
      <p:sp>
        <p:nvSpPr>
          <p:cNvPr id="11" name="Text Placeholder 11"/>
          <p:cNvSpPr txBox="1">
            <a:spLocks/>
          </p:cNvSpPr>
          <p:nvPr/>
        </p:nvSpPr>
        <p:spPr>
          <a:xfrm>
            <a:off x="4645025" y="1535113"/>
            <a:ext cx="4041775" cy="99559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t>Ed White using a Hand-Held Maneuvering Unit</a:t>
            </a:r>
          </a:p>
        </p:txBody>
      </p:sp>
      <p:pic>
        <p:nvPicPr>
          <p:cNvPr id="13" name="Picture 3" descr="Edward H. White II, pilot of the Gemini 4 spacecraft, floats in the zero gravity of space with an Earth limb backdrop. The extravehicular activity was performed during the third revolution of the Gemini 4 spacecraft and represents the first time an American has stepped outside the confines of his spacecraft. White is attached to the spacecraft by a 25-ft. umbilical line and a 23-ft. tether line, both wrapped in gold tape to form one cord. In his right hand White carries a Hand-Held Self-Maneuvering Unit (HHSMU). The visor of his helmet is gold plated to protect him from the unfiltered rays of the su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2590800"/>
            <a:ext cx="4003969" cy="310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Ed White used this devise to move while outside his spacecraft for Gemini IV."/>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2804160"/>
            <a:ext cx="337002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5181600" y="2590800"/>
            <a:ext cx="1143000" cy="15544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endCxn id="2" idx="2"/>
          </p:cNvCxnSpPr>
          <p:nvPr/>
        </p:nvCxnSpPr>
        <p:spPr>
          <a:xfrm flipV="1">
            <a:off x="2439194" y="3368040"/>
            <a:ext cx="2742406" cy="21336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853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agram of the hand-held self-maneuvering un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1" y="1310640"/>
            <a:ext cx="412925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The present invention relates to thrust devices and more particularly to a hand-held maneuvering unit capable of propulsion and attitude control of an astronaut in a zero or reduced gravity environmen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43561" y="1676400"/>
            <a:ext cx="5100439"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41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30445"/>
            <a:ext cx="7772400" cy="1815882"/>
          </a:xfrm>
          <a:prstGeom prst="rect">
            <a:avLst/>
          </a:prstGeom>
          <a:noFill/>
        </p:spPr>
        <p:txBody>
          <a:bodyPr wrap="square" rtlCol="0">
            <a:spAutoFit/>
          </a:bodyPr>
          <a:lstStyle/>
          <a:p>
            <a:pPr algn="ctr"/>
            <a:endParaRPr lang="en-US" sz="2800" dirty="0"/>
          </a:p>
          <a:p>
            <a:pPr algn="ctr"/>
            <a:r>
              <a:rPr lang="en-US" sz="2800" dirty="0"/>
              <a:t>Crew of </a:t>
            </a:r>
            <a:r>
              <a:rPr lang="en-US" sz="2800" dirty="0" err="1"/>
              <a:t>STS-41B</a:t>
            </a:r>
            <a:endParaRPr lang="en-US" sz="2800" dirty="0"/>
          </a:p>
          <a:p>
            <a:pPr algn="ctr"/>
            <a:r>
              <a:rPr lang="en-US" sz="2800" dirty="0"/>
              <a:t>Launched February 3, 1984</a:t>
            </a:r>
          </a:p>
          <a:p>
            <a:pPr algn="ctr"/>
            <a:endParaRPr lang="en-US" sz="2800" dirty="0"/>
          </a:p>
        </p:txBody>
      </p:sp>
      <p:sp>
        <p:nvSpPr>
          <p:cNvPr id="6" name="Rectangle 5"/>
          <p:cNvSpPr/>
          <p:nvPr/>
        </p:nvSpPr>
        <p:spPr>
          <a:xfrm>
            <a:off x="4060123" y="1628944"/>
            <a:ext cx="381000" cy="126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81600" y="3276600"/>
            <a:ext cx="914400"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obert Stewart and Bruce McCandless in white space suits sitting with Vance Brand, Robert Gibson, Robert McNair in blue sui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7760" y="1809091"/>
            <a:ext cx="3291840" cy="39305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37208" y="2046327"/>
            <a:ext cx="3449076" cy="3693319"/>
          </a:xfrm>
          <a:prstGeom prst="rect">
            <a:avLst/>
          </a:prstGeom>
        </p:spPr>
        <p:txBody>
          <a:bodyPr wrap="square">
            <a:spAutoFit/>
          </a:bodyPr>
          <a:lstStyle/>
          <a:p>
            <a:r>
              <a:rPr lang="en-US" dirty="0"/>
              <a:t>On this mission, the first untethered spacewalks were carried out by McCandless and Stewart, using the manned maneuvering unit. </a:t>
            </a:r>
          </a:p>
          <a:p>
            <a:endParaRPr lang="en-US" dirty="0"/>
          </a:p>
          <a:p>
            <a:r>
              <a:rPr lang="en-US" dirty="0"/>
              <a:t>McCandless made the first, untethered, free flight on each of the two </a:t>
            </a:r>
            <a:r>
              <a:rPr lang="en-US" dirty="0" err="1"/>
              <a:t>MMUs</a:t>
            </a:r>
            <a:r>
              <a:rPr lang="en-US" dirty="0"/>
              <a:t> carried on board and alternated with Stewart in the activities constituting two spectacular extravehicular activities (EVAs). </a:t>
            </a:r>
          </a:p>
        </p:txBody>
      </p:sp>
      <p:sp>
        <p:nvSpPr>
          <p:cNvPr id="4" name="TextBox 3"/>
          <p:cNvSpPr txBox="1"/>
          <p:nvPr/>
        </p:nvSpPr>
        <p:spPr>
          <a:xfrm>
            <a:off x="360744" y="5739646"/>
            <a:ext cx="4953000" cy="830997"/>
          </a:xfrm>
          <a:prstGeom prst="rect">
            <a:avLst/>
          </a:prstGeom>
          <a:noFill/>
        </p:spPr>
        <p:txBody>
          <a:bodyPr wrap="square" rtlCol="0">
            <a:spAutoFit/>
          </a:bodyPr>
          <a:lstStyle/>
          <a:p>
            <a:endParaRPr lang="en-US" sz="1200" dirty="0"/>
          </a:p>
          <a:p>
            <a:pPr algn="ctr"/>
            <a:r>
              <a:rPr lang="en-US" sz="1200" dirty="0"/>
              <a:t>Crew photo with Commander Vance Brand, Pilot Robert Gibson, Mission Specialists, </a:t>
            </a:r>
            <a:r>
              <a:rPr lang="en-US" sz="1200" b="1" dirty="0"/>
              <a:t>Robert Stewart</a:t>
            </a:r>
            <a:r>
              <a:rPr lang="en-US" sz="1200" dirty="0"/>
              <a:t>, Robert McNair, and </a:t>
            </a:r>
            <a:r>
              <a:rPr lang="en-US" sz="1200" b="1" dirty="0"/>
              <a:t>Bruce McCandless </a:t>
            </a:r>
          </a:p>
          <a:p>
            <a:pPr algn="ctr"/>
            <a:r>
              <a:rPr lang="en-US" sz="1200" dirty="0"/>
              <a:t>Image Credit NASA.</a:t>
            </a:r>
          </a:p>
        </p:txBody>
      </p:sp>
      <p:cxnSp>
        <p:nvCxnSpPr>
          <p:cNvPr id="10" name="Straight Arrow Connector 9">
            <a:extLst>
              <a:ext uri="{C183D7F6-B498-43B3-948B-1728B52AA6E4}">
                <adec:decorative xmlns:adec="http://schemas.microsoft.com/office/drawing/2017/decorative" val="1"/>
              </a:ext>
            </a:extLst>
          </p:cNvPr>
          <p:cNvCxnSpPr/>
          <p:nvPr/>
        </p:nvCxnSpPr>
        <p:spPr>
          <a:xfrm flipH="1" flipV="1">
            <a:off x="4194044" y="3388874"/>
            <a:ext cx="97723" cy="2702332"/>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p:nvPr/>
        </p:nvCxnSpPr>
        <p:spPr>
          <a:xfrm flipV="1">
            <a:off x="1828800" y="3560209"/>
            <a:ext cx="0" cy="2526119"/>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4" name="Oval 13">
            <a:extLst>
              <a:ext uri="{C183D7F6-B498-43B3-948B-1728B52AA6E4}">
                <adec:decorative xmlns:adec="http://schemas.microsoft.com/office/drawing/2017/decorative" val="1"/>
              </a:ext>
            </a:extLst>
          </p:cNvPr>
          <p:cNvSpPr/>
          <p:nvPr/>
        </p:nvSpPr>
        <p:spPr>
          <a:xfrm>
            <a:off x="1447800" y="6096000"/>
            <a:ext cx="1066800" cy="279063"/>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Oval 14">
            <a:extLst>
              <a:ext uri="{C183D7F6-B498-43B3-948B-1728B52AA6E4}">
                <adec:decorative xmlns:adec="http://schemas.microsoft.com/office/drawing/2017/decorative" val="1"/>
              </a:ext>
            </a:extLst>
          </p:cNvPr>
          <p:cNvSpPr/>
          <p:nvPr/>
        </p:nvSpPr>
        <p:spPr>
          <a:xfrm>
            <a:off x="3686178" y="6096000"/>
            <a:ext cx="1219200" cy="302212"/>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9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74638"/>
            <a:ext cx="88392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Moving through Space 1984</a:t>
            </a:r>
          </a:p>
        </p:txBody>
      </p:sp>
      <p:sp>
        <p:nvSpPr>
          <p:cNvPr id="3" name="Text Placeholder 2"/>
          <p:cNvSpPr txBox="1">
            <a:spLocks/>
          </p:cNvSpPr>
          <p:nvPr/>
        </p:nvSpPr>
        <p:spPr>
          <a:xfrm>
            <a:off x="685800" y="1219200"/>
            <a:ext cx="3090752" cy="60841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4" name="Text Placeholder 4"/>
          <p:cNvSpPr txBox="1">
            <a:spLocks/>
          </p:cNvSpPr>
          <p:nvPr/>
        </p:nvSpPr>
        <p:spPr>
          <a:xfrm>
            <a:off x="4864262" y="990600"/>
            <a:ext cx="3657600" cy="72529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1600" dirty="0"/>
              <a:t>Manned Maneuvering Unit </a:t>
            </a:r>
            <a:br>
              <a:rPr lang="en-US" sz="1600" dirty="0"/>
            </a:br>
            <a:r>
              <a:rPr lang="en-US" sz="1600" dirty="0"/>
              <a:t>on display at the </a:t>
            </a:r>
            <a:br>
              <a:rPr lang="en-US" sz="1600" dirty="0"/>
            </a:br>
            <a:r>
              <a:rPr lang="en-US" sz="1600" dirty="0"/>
              <a:t>National Air and Space Museum</a:t>
            </a:r>
          </a:p>
        </p:txBody>
      </p:sp>
      <p:sp>
        <p:nvSpPr>
          <p:cNvPr id="8" name="TextBox 7"/>
          <p:cNvSpPr txBox="1"/>
          <p:nvPr/>
        </p:nvSpPr>
        <p:spPr>
          <a:xfrm>
            <a:off x="697374" y="1377338"/>
            <a:ext cx="3614195" cy="338554"/>
          </a:xfrm>
          <a:prstGeom prst="rect">
            <a:avLst/>
          </a:prstGeom>
          <a:noFill/>
        </p:spPr>
        <p:txBody>
          <a:bodyPr wrap="square" rtlCol="0">
            <a:spAutoFit/>
          </a:bodyPr>
          <a:lstStyle/>
          <a:p>
            <a:pPr algn="ctr"/>
            <a:r>
              <a:rPr lang="en-US" sz="1600" dirty="0"/>
              <a:t>McCandless on an untethered spacewalk</a:t>
            </a:r>
          </a:p>
        </p:txBody>
      </p:sp>
      <p:pic>
        <p:nvPicPr>
          <p:cNvPr id="5" name="Picture 2" descr="On February 7, 1984 during Space Shuttle mission STS 41-B, astronaut Bruce McCandless made the first untethered spacewalk as he flew some 300 feet from the Shuttle in the first test of the MMU. This image was taken several days later on February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666" y="1960944"/>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The Manned Maneuvering Unit is located at the Museum's Steven F. Udvar-Hazy Center in Chantilly, Virgini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4261" y="1960944"/>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118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3962400"/>
            <a:ext cx="7543800" cy="2492990"/>
          </a:xfrm>
          <a:prstGeom prst="rect">
            <a:avLst/>
          </a:prstGeom>
        </p:spPr>
        <p:txBody>
          <a:bodyPr wrap="square">
            <a:spAutoFit/>
          </a:bodyPr>
          <a:lstStyle/>
          <a:p>
            <a:r>
              <a:rPr lang="en-US" i="1" dirty="0"/>
              <a:t>The backpack, called the manned maneuvering unit (MMU), will allow the crew to operate beyond the confines of the Shuttle cargo bay and fly to any part of their own spacecraft or to the nearby free-flying payloads or structure. This independent mobility will be used to support a wide variety of activities including free-space transfer of cargo and personnel, inspection and monitoring of orbital operations, and construction and assembly of large structures in orbit.</a:t>
            </a:r>
          </a:p>
          <a:p>
            <a:r>
              <a:rPr lang="en-US" dirty="0"/>
              <a:t> </a:t>
            </a:r>
          </a:p>
          <a:p>
            <a:r>
              <a:rPr lang="en-US" sz="1200" dirty="0"/>
              <a:t>Transcribed from (NASA-CR-151864) </a:t>
            </a:r>
            <a:r>
              <a:rPr lang="en-US" sz="1200" i="1" dirty="0"/>
              <a:t>Manned Maneuvering Unit: User’s Guide</a:t>
            </a:r>
            <a:r>
              <a:rPr lang="en-US" sz="1200" dirty="0"/>
              <a:t> (Martin Marietta Corp)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Drawing of two astronauts holding spools with cords connected to one another."/>
          <p:cNvPicPr>
            <a:picLocks noChangeAspect="1" noChangeArrowheads="1"/>
          </p:cNvPicPr>
          <p:nvPr/>
        </p:nvPicPr>
        <p:blipFill>
          <a:blip r:embed="rId3" cstate="email">
            <a:extLst>
              <a:ext uri="{28A0092B-C50C-407E-A947-70E740481C1C}">
                <a14:useLocalDpi xmlns:a14="http://schemas.microsoft.com/office/drawing/2010/main"/>
              </a:ext>
            </a:extLst>
          </a:blip>
          <a:srcRect l="5161" t="2725" r="6877" b="8620"/>
          <a:stretch>
            <a:fillRect/>
          </a:stretch>
        </p:blipFill>
        <p:spPr bwMode="auto">
          <a:xfrm rot="5400000">
            <a:off x="2814003" y="-25087"/>
            <a:ext cx="3515995"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639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2077</TotalTime>
  <Words>1126</Words>
  <Application>Microsoft Macintosh PowerPoint</Application>
  <PresentationFormat>On-screen Show (4:3)</PresentationFormat>
  <Paragraphs>72</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Moving Around in Space</vt:lpstr>
      <vt:lpstr>PowerPoint Presentation</vt:lpstr>
      <vt:lpstr>PowerPoint Presentation</vt:lpstr>
      <vt:lpstr>PowerPoint Presentation</vt:lpstr>
      <vt:lpstr>PowerPoint Presentation</vt:lpstr>
      <vt:lpstr>PowerPoint Presentation</vt:lpstr>
      <vt:lpstr>PowerPoint Presentation</vt:lpstr>
    </vt:vector>
  </TitlesOfParts>
  <Manager/>
  <Company>Smithsonian's Air and Space Museum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Around in Space</dc:title>
  <dc:subject>Space</dc:subject>
  <dc:creator>Smithsonian's Air and Space Museum</dc:creator>
  <cp:keywords/>
  <dc:description/>
  <cp:lastModifiedBy>Lapan, Kaylin</cp:lastModifiedBy>
  <cp:revision>141</cp:revision>
  <cp:lastPrinted>2014-12-29T19:51:47Z</cp:lastPrinted>
  <dcterms:created xsi:type="dcterms:W3CDTF">2014-05-09T17:33:15Z</dcterms:created>
  <dcterms:modified xsi:type="dcterms:W3CDTF">2023-06-21T16:50:54Z</dcterms:modified>
  <cp:category/>
</cp:coreProperties>
</file>