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61" r:id="rId3"/>
    <p:sldId id="262" r:id="rId4"/>
    <p:sldId id="263" r:id="rId5"/>
    <p:sldId id="264"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initials="JKL" lastIdx="5" clrIdx="0"/>
  <p:cmAuthor id="1" name="giampaolim" initials="g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0544" autoAdjust="0"/>
  </p:normalViewPr>
  <p:slideViewPr>
    <p:cSldViewPr>
      <p:cViewPr varScale="1">
        <p:scale>
          <a:sx n="88" d="100"/>
          <a:sy n="88" d="100"/>
        </p:scale>
        <p:origin x="1656" y="1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9C87AB-2E84-4164-8F5D-BA712F8D7737}" type="datetimeFigureOut">
              <a:rPr lang="en-US" smtClean="0"/>
              <a:t>6/21/23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E6016A-D325-4FDD-B459-DCE5A5E90191}" type="slidenum">
              <a:rPr lang="en-US" smtClean="0"/>
              <a:t>‹#›</a:t>
            </a:fld>
            <a:endParaRPr lang="en-US"/>
          </a:p>
        </p:txBody>
      </p:sp>
    </p:spTree>
    <p:extLst>
      <p:ext uri="{BB962C8B-B14F-4D97-AF65-F5344CB8AC3E}">
        <p14:creationId xmlns:p14="http://schemas.microsoft.com/office/powerpoint/2010/main" val="36024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1</a:t>
            </a:fld>
            <a:endParaRPr lang="en-US"/>
          </a:p>
        </p:txBody>
      </p:sp>
    </p:spTree>
    <p:extLst>
      <p:ext uri="{BB962C8B-B14F-4D97-AF65-F5344CB8AC3E}">
        <p14:creationId xmlns:p14="http://schemas.microsoft.com/office/powerpoint/2010/main" val="385073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person to do a spacewalk</a:t>
            </a:r>
            <a:r>
              <a:rPr lang="en-US" baseline="0" dirty="0"/>
              <a:t> was Soviet/Russian Cosmonaut Aleksei Leonov. On March 18, 1965, he spent 12 minutes floating in space.</a:t>
            </a:r>
          </a:p>
          <a:p>
            <a:endParaRPr lang="en-US" baseline="0" dirty="0"/>
          </a:p>
          <a:p>
            <a:r>
              <a:rPr lang="en-US" baseline="0" dirty="0"/>
              <a:t>The quotes shown</a:t>
            </a:r>
            <a:r>
              <a:rPr lang="en-US" dirty="0"/>
              <a:t> are </a:t>
            </a:r>
            <a:r>
              <a:rPr lang="en-US" baseline="0" dirty="0"/>
              <a:t>excerpts from NASA’s press kit for the launch of Gemini IV. This press kit is 91 pages long—it contains a wealth of information and diagrams. The table of contents makes it easy to find information.  The highlighted section on the possible EVA is from page 5, and is part of a longer section about a possible spacewalk. The PDF of this press kit is available in </a:t>
            </a:r>
            <a:r>
              <a:rPr lang="en-US" i="1" baseline="0" dirty="0"/>
              <a:t>Technical Readings.</a:t>
            </a: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2</a:t>
            </a:fld>
            <a:endParaRPr lang="en-US"/>
          </a:p>
        </p:txBody>
      </p:sp>
    </p:spTree>
    <p:extLst>
      <p:ext uri="{BB962C8B-B14F-4D97-AF65-F5344CB8AC3E}">
        <p14:creationId xmlns:p14="http://schemas.microsoft.com/office/powerpoint/2010/main" val="3887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a:t>
            </a:r>
            <a:r>
              <a:rPr lang="en-US" baseline="0" dirty="0"/>
              <a:t> umbilical is the actual 25-foot lifeline that </a:t>
            </a:r>
            <a:r>
              <a:rPr lang="en-US" dirty="0"/>
              <a:t>connected Ed White to Gemini IV during his EVA so he would not float off into space. It contains a rubber oxygen hose, four electrical connectors, and a communications line. This delivered his life support. It also kept him from floating away from the spacecraft. When his hand-held maneuvering unit (shown here in White’s right hand) ran out of fuel—White used the tether to maneuver himself around the aircraft.  </a:t>
            </a:r>
          </a:p>
          <a:p>
            <a:pPr defTabSz="931774">
              <a:defRPr/>
            </a:pPr>
            <a:endParaRPr lang="en-US" dirty="0"/>
          </a:p>
          <a:p>
            <a:pPr defTabSz="931774">
              <a:defRPr/>
            </a:pPr>
            <a:r>
              <a:rPr lang="en-US" dirty="0"/>
              <a:t>“Ed White was slated to perform a dramatic extra vehicular activity (EVA). On March 18, 1965, Russian cosmonaut </a:t>
            </a:r>
            <a:r>
              <a:rPr lang="en-US" dirty="0" err="1"/>
              <a:t>Alesksei</a:t>
            </a:r>
            <a:r>
              <a:rPr lang="en-US" dirty="0"/>
              <a:t> Leonov had become the first man to venture outside the relative safety of his spacecraft to float in space for ten minutes while attached to the </a:t>
            </a:r>
            <a:r>
              <a:rPr lang="en-US" i="1" dirty="0" err="1"/>
              <a:t>Voskhod</a:t>
            </a:r>
            <a:r>
              <a:rPr lang="en-US" i="1" dirty="0"/>
              <a:t> II </a:t>
            </a:r>
            <a:r>
              <a:rPr lang="en-US" dirty="0"/>
              <a:t>by means of a ten foot tether. White was scheduled to use a newly developed suit and a special hand held unit which would allow the astronaut to propel himself while performing maneuvers outside the spacecraft. When the original flight plan was introduced, White's suit and self-propulsion unit were still on the drawing board. In fact, the gear was not certified for use in space until ten days before the Gemini 4 launch and the EVA itself was not officially confirmed until one week before the scheduled launch. Nonetheless, White spent countless hours practicing in the McDonnell pressure chamber to prepare himself to perform his space walk. Although a Russian had been the first to float in space, Ed White was determined to be the first to use jet propulsion to actually maneuver himself in space.”</a:t>
            </a:r>
          </a:p>
          <a:p>
            <a:pPr defTabSz="931774">
              <a:defRPr/>
            </a:pPr>
            <a:endParaRPr lang="en-US" dirty="0"/>
          </a:p>
          <a:p>
            <a:pPr defTabSz="931774">
              <a:defRPr/>
            </a:pPr>
            <a:r>
              <a:rPr lang="en-US" dirty="0"/>
              <a:t>From </a:t>
            </a:r>
            <a:r>
              <a:rPr lang="en-US" i="1" dirty="0"/>
              <a:t>Detailed Biographies of Apollo I Crew-Ed White </a:t>
            </a:r>
            <a:r>
              <a:rPr lang="en-US" dirty="0"/>
              <a:t>http://history.nasa.gov/Apollo204/zorn/white.htm </a:t>
            </a:r>
            <a:br>
              <a:rPr lang="en-US" dirty="0"/>
            </a:br>
            <a:r>
              <a:rPr lang="en-US" dirty="0"/>
              <a:t>accessed 12/17/14</a:t>
            </a:r>
          </a:p>
          <a:p>
            <a:pPr defTabSz="931774">
              <a:defRPr/>
            </a:pPr>
            <a:br>
              <a:rPr lang="en-US" dirty="0"/>
            </a:br>
            <a:r>
              <a:rPr lang="en-US" dirty="0"/>
              <a:t>A</a:t>
            </a:r>
            <a:r>
              <a:rPr lang="en-US" baseline="0" dirty="0"/>
              <a:t> copy of the full text is available in </a:t>
            </a:r>
            <a:r>
              <a:rPr lang="en-US" i="1" baseline="0" dirty="0"/>
              <a:t>Technical Readings.</a:t>
            </a:r>
            <a:endParaRPr lang="en-US" i="1" dirty="0"/>
          </a:p>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3</a:t>
            </a:fld>
            <a:endParaRPr lang="en-US"/>
          </a:p>
        </p:txBody>
      </p:sp>
    </p:spTree>
    <p:extLst>
      <p:ext uri="{BB962C8B-B14F-4D97-AF65-F5344CB8AC3E}">
        <p14:creationId xmlns:p14="http://schemas.microsoft.com/office/powerpoint/2010/main" val="38854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quotes are excerpts from the</a:t>
            </a:r>
            <a:r>
              <a:rPr lang="en-US" baseline="0" dirty="0"/>
              <a:t> Apollo 17 Press Kit. It is 121 pages long. </a:t>
            </a:r>
            <a:r>
              <a:rPr lang="en-US" dirty="0"/>
              <a:t>The PDF of this press kit is available </a:t>
            </a:r>
            <a:r>
              <a:rPr lang="en-US" dirty="0" err="1"/>
              <a:t>in</a:t>
            </a:r>
            <a:r>
              <a:rPr lang="en-US" i="1" dirty="0" err="1"/>
              <a:t>Technical</a:t>
            </a:r>
            <a:r>
              <a:rPr lang="en-US" i="1" dirty="0"/>
              <a:t> Readings.</a:t>
            </a:r>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4</a:t>
            </a:fld>
            <a:endParaRPr lang="en-US"/>
          </a:p>
        </p:txBody>
      </p:sp>
    </p:spTree>
    <p:extLst>
      <p:ext uri="{BB962C8B-B14F-4D97-AF65-F5344CB8AC3E}">
        <p14:creationId xmlns:p14="http://schemas.microsoft.com/office/powerpoint/2010/main" val="1597784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Apollo 17 was</a:t>
            </a:r>
            <a:r>
              <a:rPr lang="en-US" baseline="0" dirty="0"/>
              <a:t> the last mission to the Moon. Gene </a:t>
            </a:r>
            <a:r>
              <a:rPr lang="en-US" baseline="0" dirty="0" err="1"/>
              <a:t>Cernan</a:t>
            </a:r>
            <a:r>
              <a:rPr lang="en-US" baseline="0" dirty="0"/>
              <a:t> and Harrison Schmitt were the two astronauts selected to land on the Moon for this mission. The last to leave was Eugene “Gene” </a:t>
            </a:r>
            <a:r>
              <a:rPr lang="en-US" baseline="0" dirty="0" err="1"/>
              <a:t>Cernan</a:t>
            </a:r>
            <a:r>
              <a:rPr lang="en-US" baseline="0" dirty="0"/>
              <a:t>.  </a:t>
            </a:r>
          </a:p>
          <a:p>
            <a:endParaRPr lang="en-US" baseline="0" dirty="0"/>
          </a:p>
          <a:p>
            <a:r>
              <a:rPr lang="en-US" baseline="0" dirty="0"/>
              <a:t>Technologies for life support changed after 1965. Astronauts no longer had to be attached to the spacecraft, but instead carried their life support on their backs. This enabled them to be outside for longer periods of time and to walk on the Moon.</a:t>
            </a:r>
          </a:p>
          <a:p>
            <a:endParaRPr lang="en-US" baseline="0" dirty="0"/>
          </a:p>
          <a:p>
            <a:r>
              <a:rPr lang="en-US" baseline="0" dirty="0"/>
              <a:t>This system is called the Personal Life Support System (PLSS) and the Oxygen Purge System (OPS). The PLSS is a backpack attached to the spacesuit by short </a:t>
            </a:r>
            <a:r>
              <a:rPr lang="en-US" baseline="0" dirty="0" err="1"/>
              <a:t>umbilicals</a:t>
            </a:r>
            <a:r>
              <a:rPr lang="en-US" baseline="0" dirty="0"/>
              <a:t> and provided everything the astronaut required including pressure and oxygen. The OPS was affixed to the top of the PLSS and provided backup services in case of a PLSS failure.  It could provide breathable air, water for cooling the garment, pressure, and the removal of heat and vapor.  </a:t>
            </a:r>
          </a:p>
          <a:p>
            <a:endParaRPr lang="en-US" baseline="0" dirty="0"/>
          </a:p>
          <a:p>
            <a:r>
              <a:rPr lang="en-US" baseline="0" dirty="0"/>
              <a:t>For </a:t>
            </a:r>
            <a:r>
              <a:rPr lang="en-US" i="1" baseline="0" dirty="0"/>
              <a:t>Technical Reading </a:t>
            </a:r>
            <a:r>
              <a:rPr lang="en-US" baseline="0" dirty="0"/>
              <a:t>about the PLSS and OPS see </a:t>
            </a:r>
            <a:r>
              <a:rPr lang="en-US" dirty="0"/>
              <a:t>the PDF </a:t>
            </a:r>
            <a:r>
              <a:rPr lang="en-US" sz="1200" i="1" kern="1200" dirty="0">
                <a:solidFill>
                  <a:schemeClr val="tx1"/>
                </a:solidFill>
                <a:effectLst/>
                <a:latin typeface="+mn-lt"/>
                <a:ea typeface="+mn-ea"/>
                <a:cs typeface="+mn-cs"/>
              </a:rPr>
              <a:t>Apollo Lunar Surface Journal PLSS Technical Information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EE6016A-D325-4FDD-B459-DCE5A5E90191}" type="slidenum">
              <a:rPr lang="en-US" smtClean="0"/>
              <a:t>5</a:t>
            </a:fld>
            <a:endParaRPr lang="en-US"/>
          </a:p>
        </p:txBody>
      </p:sp>
    </p:spTree>
    <p:extLst>
      <p:ext uri="{BB962C8B-B14F-4D97-AF65-F5344CB8AC3E}">
        <p14:creationId xmlns:p14="http://schemas.microsoft.com/office/powerpoint/2010/main" val="402768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9262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63630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42786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3817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81305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87596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2F3233-7612-48F9-B73B-F30CFAA396B6}"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30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F3233-7612-48F9-B73B-F30CFAA396B6}"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13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3233-7612-48F9-B73B-F30CFAA396B6}"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810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3437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000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3233-7612-48F9-B73B-F30CFAA396B6}" type="datetimeFigureOut">
              <a:rPr lang="en-US" smtClean="0"/>
              <a:t>6/21/23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E984-F282-4BC0-BEE7-4200CA1EDD0C}" type="slidenum">
              <a:rPr lang="en-US" smtClean="0"/>
              <a:t>‹#›</a:t>
            </a:fld>
            <a:endParaRPr lang="en-US"/>
          </a:p>
        </p:txBody>
      </p:sp>
    </p:spTree>
    <p:extLst>
      <p:ext uri="{BB962C8B-B14F-4D97-AF65-F5344CB8AC3E}">
        <p14:creationId xmlns:p14="http://schemas.microsoft.com/office/powerpoint/2010/main" val="119718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pPr algn="l"/>
            <a:r>
              <a:rPr lang="en-US" sz="5400" dirty="0">
                <a:solidFill>
                  <a:schemeClr val="bg1"/>
                </a:solidFill>
              </a:rPr>
              <a:t>Staying Alive in Space</a:t>
            </a:r>
            <a:endParaRPr lang="en-US" sz="5400" spc="6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56360" y="1780309"/>
            <a:ext cx="4358640" cy="3602182"/>
          </a:xfrm>
        </p:spPr>
        <p:txBody>
          <a:bodyPr>
            <a:normAutofit/>
          </a:bodyPr>
          <a:lstStyle/>
          <a:p>
            <a:pPr marL="0" indent="0">
              <a:buNone/>
            </a:pPr>
            <a:endParaRPr lang="en-US" sz="1400" dirty="0">
              <a:solidFill>
                <a:schemeClr val="bg1"/>
              </a:solidFill>
              <a:latin typeface="Arial" panose="020B0604020202020204" pitchFamily="34" charset="0"/>
              <a:cs typeface="Arial" panose="020B0604020202020204" pitchFamily="34" charset="0"/>
            </a:endParaRP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From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First US Spacewalk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June 3, 1965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to</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Last Walks on the Moon</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December 14, 1972</a:t>
            </a:r>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6172200"/>
            <a:ext cx="1828796"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10600" y="6459379"/>
            <a:ext cx="1219200" cy="246221"/>
          </a:xfrm>
          <a:prstGeom prst="rect">
            <a:avLst/>
          </a:prstGeom>
          <a:noFill/>
        </p:spPr>
        <p:txBody>
          <a:bodyPr wrap="square" rtlCol="0">
            <a:spAutoFit/>
          </a:bodyPr>
          <a:lstStyle/>
          <a:p>
            <a:r>
              <a:rPr lang="en-US" sz="1000" dirty="0">
                <a:solidFill>
                  <a:schemeClr val="bg1"/>
                </a:solidFill>
              </a:rPr>
              <a:t>5</a:t>
            </a:r>
          </a:p>
        </p:txBody>
      </p:sp>
      <p:pic>
        <p:nvPicPr>
          <p:cNvPr id="1027" name="Picture 3" descr="Edward H. White II, pilot of the Gemini 4 spacecraft, floats in the zero gravity of space with an Earth limb backdrop. The extravehicular activity was performed during the third revolution of the Gemini 4 spacecraft and represents the first time an American has stepped outside the confines of his spacecraft. White is attached to the spacecraft by a 25-ft. umbilical line and a 23-ft. tether line, both wrapped in gold tape to form one cord. In his right hand White carries a Hand-Held Self-Maneuvering Unit (HHSMU). The visor of his helmet is gold plated to protect him from the unfiltered rays of the su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8674" y="1723452"/>
            <a:ext cx="2590844"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Astronaut on moon saluting American fla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4065" y="3962400"/>
            <a:ext cx="253439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6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3008313" cy="856695"/>
          </a:xfrm>
          <a:prstGeom prst="rect">
            <a:avLst/>
          </a:prstGeom>
        </p:spPr>
        <p:txBody>
          <a:bodyP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dirty="0"/>
              <a:t>First US Spacewalk</a:t>
            </a:r>
          </a:p>
          <a:p>
            <a:r>
              <a:rPr lang="en-US" sz="7000" dirty="0"/>
              <a:t>June 3, 1965</a:t>
            </a:r>
          </a:p>
          <a:p>
            <a:endParaRPr lang="en-US" sz="2400" dirty="0"/>
          </a:p>
        </p:txBody>
      </p:sp>
      <p:sp>
        <p:nvSpPr>
          <p:cNvPr id="5" name="Text Placeholder 7"/>
          <p:cNvSpPr txBox="1">
            <a:spLocks/>
          </p:cNvSpPr>
          <p:nvPr/>
        </p:nvSpPr>
        <p:spPr>
          <a:xfrm>
            <a:off x="457200" y="1521041"/>
            <a:ext cx="3008313" cy="46910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sz="2900" dirty="0"/>
              <a:t>Ed White was the first American to do a spacewalk. </a:t>
            </a:r>
            <a:br>
              <a:rPr lang="en-US" sz="2900" dirty="0"/>
            </a:br>
            <a:br>
              <a:rPr lang="en-US" sz="2900" dirty="0"/>
            </a:br>
            <a:r>
              <a:rPr lang="en-US" sz="2900" dirty="0"/>
              <a:t>He spent 23 minutes floating in space.</a:t>
            </a:r>
          </a:p>
          <a:p>
            <a:endParaRPr lang="en-US" dirty="0"/>
          </a:p>
          <a:p>
            <a:endParaRPr lang="en-US" dirty="0"/>
          </a:p>
          <a:p>
            <a:endParaRPr lang="en-US" dirty="0"/>
          </a:p>
          <a:p>
            <a:endParaRPr lang="en-US" dirty="0"/>
          </a:p>
          <a:p>
            <a:endParaRPr lang="en-US" dirty="0"/>
          </a:p>
        </p:txBody>
      </p:sp>
      <p:pic>
        <p:nvPicPr>
          <p:cNvPr id="6" name="Picture 4" descr="Portrait of Ed White smiling in front of an American flag, wearing a silver space suit and holding a model rock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2815" y="1676400"/>
            <a:ext cx="1965960"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8"/>
          <p:cNvSpPr txBox="1">
            <a:spLocks/>
          </p:cNvSpPr>
          <p:nvPr/>
        </p:nvSpPr>
        <p:spPr>
          <a:xfrm>
            <a:off x="3575050" y="273050"/>
            <a:ext cx="5111750" cy="585311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gn="ctr">
              <a:buFont typeface="Arial" panose="020B0604020202020204" pitchFamily="34" charset="0"/>
              <a:buNone/>
            </a:pPr>
            <a:endParaRPr lang="en-US"/>
          </a:p>
          <a:p>
            <a:pPr marL="0" indent="0">
              <a:lnSpc>
                <a:spcPct val="170000"/>
              </a:lnSpc>
              <a:spcBef>
                <a:spcPts val="0"/>
              </a:spcBef>
              <a:buFont typeface="Arial" panose="020B0604020202020204" pitchFamily="34" charset="0"/>
              <a:buNone/>
            </a:pPr>
            <a:endParaRPr lang="en-US"/>
          </a:p>
          <a:p>
            <a:pPr marL="0" indent="0">
              <a:lnSpc>
                <a:spcPct val="170000"/>
              </a:lnSpc>
              <a:spcBef>
                <a:spcPts val="0"/>
              </a:spcBef>
              <a:buFont typeface="Arial" panose="020B0604020202020204" pitchFamily="34" charset="0"/>
              <a:buNone/>
            </a:pPr>
            <a:endParaRPr lang="en-US"/>
          </a:p>
          <a:p>
            <a:pPr marL="0" indent="0">
              <a:buFont typeface="Arial" panose="020B0604020202020204" pitchFamily="34" charset="0"/>
              <a:buNone/>
            </a:pPr>
            <a:endParaRPr lang="en-US" dirty="0"/>
          </a:p>
        </p:txBody>
      </p:sp>
      <p:pic>
        <p:nvPicPr>
          <p:cNvPr id="8" name="Picture 5" descr="News NASA logo and press release header from May 21, 196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384255"/>
            <a:ext cx="4322973"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NASA Schedules Four-Day Manned Gemini Flight from Cape Kennedy."/>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62400" y="1524000"/>
            <a:ext cx="4389120" cy="365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Possible Extravehicular Activity.  No decision has been made whether in the Gemini 4 mission the crew will engage in extravehicular activit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79520" y="4009748"/>
            <a:ext cx="4754880" cy="140744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39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p:cNvSpPr>
          <p:nvPr/>
        </p:nvSpPr>
        <p:spPr>
          <a:xfrm>
            <a:off x="457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First US Spacewalk—Gemini IV</a:t>
            </a:r>
            <a:br>
              <a:rPr lang="en-US"/>
            </a:br>
            <a:endParaRPr lang="en-US" dirty="0"/>
          </a:p>
        </p:txBody>
      </p:sp>
      <p:sp>
        <p:nvSpPr>
          <p:cNvPr id="10" name="Text Placeholder 9"/>
          <p:cNvSpPr txBox="1">
            <a:spLocks/>
          </p:cNvSpPr>
          <p:nvPr/>
        </p:nvSpPr>
        <p:spPr>
          <a:xfrm>
            <a:off x="457200" y="1535113"/>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Umbilical</a:t>
            </a:r>
          </a:p>
        </p:txBody>
      </p:sp>
      <p:sp>
        <p:nvSpPr>
          <p:cNvPr id="11" name="Text Placeholder 11"/>
          <p:cNvSpPr txBox="1">
            <a:spLocks/>
          </p:cNvSpPr>
          <p:nvPr/>
        </p:nvSpPr>
        <p:spPr>
          <a:xfrm>
            <a:off x="4645025" y="1535113"/>
            <a:ext cx="4041775" cy="9955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Ed White using the umbilical</a:t>
            </a:r>
          </a:p>
        </p:txBody>
      </p:sp>
      <p:pic>
        <p:nvPicPr>
          <p:cNvPr id="13" name="Picture 3" descr="Edward H. White II, pilot of the Gemini 4 spacecraft, floats in the zero gravity of space with an Earth limb backdrop. The extravehicular activity was performed during the third revolution of the Gemini 4 spacecraft and represents the first time an American has stepped outside the confines of his spacecraft. White is attached to the spacecraft by a 25-ft. umbilical line and a 23-ft. tether line, both wrapped in gold tape to form one cord. In his right hand White carries a Hand-Held Self-Maneuvering Unit (HHSMU). The visor of his helmet is gold plated to protect him from the unfiltered rays of the su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2590800"/>
            <a:ext cx="4003969" cy="310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Elbow Connector 13"/>
          <p:cNvCxnSpPr/>
          <p:nvPr/>
        </p:nvCxnSpPr>
        <p:spPr>
          <a:xfrm>
            <a:off x="3048000" y="3352800"/>
            <a:ext cx="2895600" cy="83820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2050" name="Picture 2" descr="This cord connected Ed White to Gemini IV during his spacewalk. It contains a rubber oxygen hose, four electrical connectors, and a communications li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7432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8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849" y="230445"/>
            <a:ext cx="3474551" cy="1384995"/>
          </a:xfrm>
          <a:prstGeom prst="rect">
            <a:avLst/>
          </a:prstGeom>
          <a:noFill/>
        </p:spPr>
        <p:txBody>
          <a:bodyPr wrap="square" rtlCol="0">
            <a:spAutoFit/>
          </a:bodyPr>
          <a:lstStyle/>
          <a:p>
            <a:pPr algn="ctr"/>
            <a:r>
              <a:rPr lang="en-US" sz="2800" dirty="0"/>
              <a:t>Last Man on the Moon </a:t>
            </a:r>
          </a:p>
          <a:p>
            <a:pPr algn="ctr"/>
            <a:r>
              <a:rPr lang="en-US" sz="2800" dirty="0"/>
              <a:t>December 14, 1972</a:t>
            </a:r>
          </a:p>
          <a:p>
            <a:pPr algn="ctr"/>
            <a:endParaRPr lang="en-US" sz="2800" dirty="0"/>
          </a:p>
        </p:txBody>
      </p:sp>
      <p:sp>
        <p:nvSpPr>
          <p:cNvPr id="4" name="TextBox 3"/>
          <p:cNvSpPr txBox="1"/>
          <p:nvPr/>
        </p:nvSpPr>
        <p:spPr>
          <a:xfrm>
            <a:off x="405114" y="4389566"/>
            <a:ext cx="3200400" cy="2246769"/>
          </a:xfrm>
          <a:prstGeom prst="rect">
            <a:avLst/>
          </a:prstGeom>
          <a:noFill/>
        </p:spPr>
        <p:txBody>
          <a:bodyPr wrap="square" rtlCol="0">
            <a:spAutoFit/>
          </a:bodyPr>
          <a:lstStyle/>
          <a:p>
            <a:r>
              <a:rPr lang="en-US" sz="2000" dirty="0"/>
              <a:t>Eugene </a:t>
            </a:r>
            <a:r>
              <a:rPr lang="en-US" sz="2000" dirty="0" err="1"/>
              <a:t>Cernan</a:t>
            </a:r>
            <a:r>
              <a:rPr lang="en-US" sz="2000" dirty="0"/>
              <a:t> was the last person to walk on the Moon.  Before he left, he spent a total of 74 hours, 59 minutes, and 40 seconds there from December 11 to December 14, 1972.</a:t>
            </a:r>
          </a:p>
        </p:txBody>
      </p:sp>
      <p:pic>
        <p:nvPicPr>
          <p:cNvPr id="5" name="Picture 3" descr="NASA News and Apollo 17 logo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730" r="3032"/>
          <a:stretch/>
        </p:blipFill>
        <p:spPr bwMode="auto">
          <a:xfrm>
            <a:off x="4250623" y="609600"/>
            <a:ext cx="369075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60123" y="1628944"/>
            <a:ext cx="381000" cy="126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3276600"/>
            <a:ext cx="914400"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Portable life support system and oxygen purge system informa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62400" y="3379351"/>
            <a:ext cx="49339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ernan is suited up in preparation for tests with the Astronaut Maneuvering Unit (AMU). The tests are conducted in Chamber B, Environmental Test Laboratory, Building 32. The AMU, which consists of a chest pack and a backpack, was to be used for extravehicular activity (EVA) on the Gemini-9 miss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2330" y="1371600"/>
            <a:ext cx="218358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90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159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Last Walk on the Moon—Apollo 17</a:t>
            </a:r>
          </a:p>
        </p:txBody>
      </p:sp>
      <p:sp>
        <p:nvSpPr>
          <p:cNvPr id="3" name="Text Placeholder 2"/>
          <p:cNvSpPr txBox="1">
            <a:spLocks/>
          </p:cNvSpPr>
          <p:nvPr/>
        </p:nvSpPr>
        <p:spPr>
          <a:xfrm>
            <a:off x="685800" y="1219200"/>
            <a:ext cx="3090752" cy="60841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Text Placeholder 4"/>
          <p:cNvSpPr txBox="1">
            <a:spLocks/>
          </p:cNvSpPr>
          <p:nvPr/>
        </p:nvSpPr>
        <p:spPr>
          <a:xfrm>
            <a:off x="4876800" y="1330924"/>
            <a:ext cx="3360516" cy="38496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Gene </a:t>
            </a:r>
            <a:r>
              <a:rPr lang="en-US" dirty="0" err="1"/>
              <a:t>Cernan</a:t>
            </a:r>
            <a:r>
              <a:rPr lang="en-US" dirty="0"/>
              <a:t> on the Moon</a:t>
            </a:r>
          </a:p>
        </p:txBody>
      </p:sp>
      <p:pic>
        <p:nvPicPr>
          <p:cNvPr id="1026" name="Picture 2" descr="Astronaut on moon saluting American fla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88280" y="2758440"/>
            <a:ext cx="3149036"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Astronauts on the Moon wore this type of Personal Life Support System (PLSS), built by Hamilton Standard, which contained critical elements of their personal spacecraft. It circulated water and air, transmitted communications, and &quot;scrubbed&quot; oxygen of deadly carbon dioxide gas.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4408" y="2438400"/>
            <a:ext cx="2607869"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3776" y="1101804"/>
            <a:ext cx="4114800" cy="1107996"/>
          </a:xfrm>
          <a:prstGeom prst="rect">
            <a:avLst/>
          </a:prstGeom>
          <a:noFill/>
        </p:spPr>
        <p:txBody>
          <a:bodyPr wrap="square" rtlCol="0">
            <a:spAutoFit/>
          </a:bodyPr>
          <a:lstStyle/>
          <a:p>
            <a:pPr algn="ctr"/>
            <a:r>
              <a:rPr lang="en-US" sz="2200" dirty="0"/>
              <a:t>Cutaway model of the</a:t>
            </a:r>
            <a:br>
              <a:rPr lang="en-US" sz="2200" dirty="0"/>
            </a:br>
            <a:r>
              <a:rPr lang="en-US" sz="2200" dirty="0"/>
              <a:t>Portable Life Support System </a:t>
            </a:r>
          </a:p>
          <a:p>
            <a:pPr algn="ctr"/>
            <a:r>
              <a:rPr lang="en-US" sz="2200" dirty="0"/>
              <a:t>and Oxygen Purge System</a:t>
            </a:r>
          </a:p>
        </p:txBody>
      </p:sp>
      <p:sp>
        <p:nvSpPr>
          <p:cNvPr id="9" name="Oval 8">
            <a:extLst>
              <a:ext uri="{C183D7F6-B498-43B3-948B-1728B52AA6E4}">
                <adec:decorative xmlns:adec="http://schemas.microsoft.com/office/drawing/2017/decorative" val="1"/>
              </a:ext>
            </a:extLst>
          </p:cNvPr>
          <p:cNvSpPr/>
          <p:nvPr/>
        </p:nvSpPr>
        <p:spPr>
          <a:xfrm>
            <a:off x="1054408" y="2758440"/>
            <a:ext cx="2450792" cy="312921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C183D7F6-B498-43B3-948B-1728B52AA6E4}">
                <adec:decorative xmlns:adec="http://schemas.microsoft.com/office/drawing/2017/decorative" val="1"/>
              </a:ext>
            </a:extLst>
          </p:cNvPr>
          <p:cNvCxnSpPr/>
          <p:nvPr/>
        </p:nvCxnSpPr>
        <p:spPr>
          <a:xfrm>
            <a:off x="2438400" y="2758440"/>
            <a:ext cx="5257800" cy="7670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a:extLst>
              <a:ext uri="{C183D7F6-B498-43B3-948B-1728B52AA6E4}">
                <adec:decorative xmlns:adec="http://schemas.microsoft.com/office/drawing/2017/decorative" val="1"/>
              </a:ext>
            </a:extLst>
          </p:cNvPr>
          <p:cNvSpPr/>
          <p:nvPr/>
        </p:nvSpPr>
        <p:spPr>
          <a:xfrm>
            <a:off x="7391400" y="3373056"/>
            <a:ext cx="7620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11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1587</TotalTime>
  <Words>800</Words>
  <Application>Microsoft Macintosh PowerPoint</Application>
  <PresentationFormat>On-screen Show (4:3)</PresentationFormat>
  <Paragraphs>64</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Staying Alive in Space</vt:lpstr>
      <vt:lpstr>PowerPoint Presentation</vt:lpstr>
      <vt:lpstr>PowerPoint Presentation</vt:lpstr>
      <vt:lpstr>PowerPoint Presentation</vt:lpstr>
      <vt:lpstr>PowerPoint Presentation</vt:lpstr>
    </vt:vector>
  </TitlesOfParts>
  <Manager/>
  <Company>Smithsonian's National Air and Space Museum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Alive in Space</dc:title>
  <dc:subject>Space</dc:subject>
  <dc:creator>Smithsonian's National Air and Space Museum</dc:creator>
  <cp:keywords/>
  <dc:description/>
  <cp:lastModifiedBy>Lapan, Kaylin</cp:lastModifiedBy>
  <cp:revision>115</cp:revision>
  <cp:lastPrinted>2014-12-29T19:34:35Z</cp:lastPrinted>
  <dcterms:created xsi:type="dcterms:W3CDTF">2014-05-09T17:33:15Z</dcterms:created>
  <dcterms:modified xsi:type="dcterms:W3CDTF">2023-06-21T17:12:58Z</dcterms:modified>
  <cp:category/>
</cp:coreProperties>
</file>