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0" r:id="rId2"/>
    <p:sldId id="261" r:id="rId3"/>
    <p:sldId id="262" r:id="rId4"/>
    <p:sldId id="265" r:id="rId5"/>
    <p:sldId id="263"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8571" autoAdjust="0"/>
  </p:normalViewPr>
  <p:slideViewPr>
    <p:cSldViewPr>
      <p:cViewPr varScale="1">
        <p:scale>
          <a:sx n="85" d="100"/>
          <a:sy n="85" d="100"/>
        </p:scale>
        <p:origin x="1736" y="184"/>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9C87AB-2E84-4164-8F5D-BA712F8D7737}" type="datetimeFigureOut">
              <a:rPr lang="en-US" smtClean="0"/>
              <a:t>6/21/23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E6016A-D325-4FDD-B459-DCE5A5E90191}" type="slidenum">
              <a:rPr lang="en-US" smtClean="0"/>
              <a:t>‹#›</a:t>
            </a:fld>
            <a:endParaRPr lang="en-US"/>
          </a:p>
        </p:txBody>
      </p:sp>
    </p:spTree>
    <p:extLst>
      <p:ext uri="{BB962C8B-B14F-4D97-AF65-F5344CB8AC3E}">
        <p14:creationId xmlns:p14="http://schemas.microsoft.com/office/powerpoint/2010/main" val="3602498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E6016A-D325-4FDD-B459-DCE5A5E90191}" type="slidenum">
              <a:rPr lang="en-US" smtClean="0"/>
              <a:t>1</a:t>
            </a:fld>
            <a:endParaRPr lang="en-US"/>
          </a:p>
        </p:txBody>
      </p:sp>
    </p:spTree>
    <p:extLst>
      <p:ext uri="{BB962C8B-B14F-4D97-AF65-F5344CB8AC3E}">
        <p14:creationId xmlns:p14="http://schemas.microsoft.com/office/powerpoint/2010/main" val="3451617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The astronauts</a:t>
            </a:r>
            <a:r>
              <a:rPr lang="en-US" dirty="0"/>
              <a:t> of Apollo 11 were Neil Armstrong, Commander</a:t>
            </a:r>
            <a:r>
              <a:rPr lang="en-US" baseline="0" dirty="0"/>
              <a:t> (left),</a:t>
            </a:r>
            <a:r>
              <a:rPr lang="en-US" dirty="0"/>
              <a:t> Michael Collins, Command Module Pilot (center), and Buzz Aldrin, Lunar Module Pilot</a:t>
            </a:r>
            <a:r>
              <a:rPr lang="en-US" baseline="0" dirty="0"/>
              <a:t> (right).</a:t>
            </a:r>
          </a:p>
          <a:p>
            <a:endParaRPr lang="en-US" dirty="0"/>
          </a:p>
          <a:p>
            <a:r>
              <a:rPr lang="en-US" baseline="0" dirty="0"/>
              <a:t>The quotes are excerpts from NASA’s press kit for Apollo 11 Mission. This press kit is 250 pages long—it contains a wealth of information and diagrams. The table of contents makes it easy to find information. The PDF of this press kit is available in </a:t>
            </a:r>
            <a:r>
              <a:rPr lang="en-US" i="1" baseline="0" dirty="0"/>
              <a:t>Technical Readings.</a:t>
            </a:r>
          </a:p>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2</a:t>
            </a:fld>
            <a:endParaRPr lang="en-US"/>
          </a:p>
        </p:txBody>
      </p:sp>
    </p:spTree>
    <p:extLst>
      <p:ext uri="{BB962C8B-B14F-4D97-AF65-F5344CB8AC3E}">
        <p14:creationId xmlns:p14="http://schemas.microsoft.com/office/powerpoint/2010/main" val="38871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plan was for Apollo 11 astronauts to use a tether while exiting and reentering their lunar module, since they were uncertain as to what would happen as they left the spacecraft. They also planned to tether their equipment to the spacecraft during tricky procedures. There are no clear pictures of</a:t>
            </a:r>
            <a:r>
              <a:rPr lang="en-US" sz="1200" kern="1200" baseline="0" dirty="0">
                <a:solidFill>
                  <a:schemeClr val="tx1"/>
                </a:solidFill>
                <a:effectLst/>
                <a:latin typeface="+mn-lt"/>
                <a:ea typeface="+mn-ea"/>
                <a:cs typeface="+mn-cs"/>
              </a:rPr>
              <a:t> the tethers being used on the Moon.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Training photo: https://www.hq.nasa.gov/alsj/a11/ap11-S69-32246HR.jpg</a:t>
            </a:r>
          </a:p>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3</a:t>
            </a:fld>
            <a:endParaRPr lang="en-US"/>
          </a:p>
        </p:txBody>
      </p:sp>
    </p:spTree>
    <p:extLst>
      <p:ext uri="{BB962C8B-B14F-4D97-AF65-F5344CB8AC3E}">
        <p14:creationId xmlns:p14="http://schemas.microsoft.com/office/powerpoint/2010/main" val="388540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images,</a:t>
            </a:r>
            <a:r>
              <a:rPr lang="en-US" baseline="0" dirty="0"/>
              <a:t> taken from the Apollo 11 Press Kit show where the tether attached to the spacesuit and (roughly) where the astronauts might have attached themselves to the Lunar Module. This was the first time a person had ever walked on the Moon and they did not know what to expect.  (Note—images NOT to scale)</a:t>
            </a:r>
            <a:r>
              <a:rPr lang="en-US" dirty="0"/>
              <a:t> </a:t>
            </a:r>
          </a:p>
          <a:p>
            <a:endParaRPr lang="en-US" dirty="0"/>
          </a:p>
          <a:p>
            <a:r>
              <a:rPr lang="en-US" dirty="0"/>
              <a:t>A PDF of this press kit is </a:t>
            </a:r>
            <a:r>
              <a:rPr lang="en-US" dirty="0" err="1"/>
              <a:t>in</a:t>
            </a:r>
            <a:r>
              <a:rPr lang="en-US" i="1" dirty="0" err="1"/>
              <a:t>Technical</a:t>
            </a:r>
            <a:r>
              <a:rPr lang="en-US" i="1" dirty="0"/>
              <a:t> Readings</a:t>
            </a:r>
            <a:r>
              <a:rPr lang="en-US" dirty="0"/>
              <a:t>.</a:t>
            </a:r>
          </a:p>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4</a:t>
            </a:fld>
            <a:endParaRPr lang="en-US"/>
          </a:p>
        </p:txBody>
      </p:sp>
    </p:spTree>
    <p:extLst>
      <p:ext uri="{BB962C8B-B14F-4D97-AF65-F5344CB8AC3E}">
        <p14:creationId xmlns:p14="http://schemas.microsoft.com/office/powerpoint/2010/main" val="3642977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a:t>
            </a:r>
            <a:r>
              <a:rPr lang="en-US" sz="1200" kern="1200" baseline="0" dirty="0">
                <a:solidFill>
                  <a:schemeClr val="tx1"/>
                </a:solidFill>
                <a:effectLst/>
                <a:latin typeface="+mn-lt"/>
                <a:ea typeface="+mn-ea"/>
                <a:cs typeface="+mn-cs"/>
              </a:rPr>
              <a:t> does </a:t>
            </a:r>
            <a:r>
              <a:rPr lang="en-US" sz="1200" kern="1200" baseline="0" dirty="0" err="1">
                <a:solidFill>
                  <a:schemeClr val="tx1"/>
                </a:solidFill>
                <a:effectLst/>
                <a:latin typeface="+mn-lt"/>
                <a:ea typeface="+mn-ea"/>
                <a:cs typeface="+mn-cs"/>
              </a:rPr>
              <a:t>STS</a:t>
            </a:r>
            <a:r>
              <a:rPr lang="en-US" sz="1200" kern="1200" baseline="0" dirty="0">
                <a:solidFill>
                  <a:schemeClr val="tx1"/>
                </a:solidFill>
                <a:effectLst/>
                <a:latin typeface="+mn-lt"/>
                <a:ea typeface="+mn-ea"/>
                <a:cs typeface="+mn-cs"/>
              </a:rPr>
              <a:t> stand for?</a:t>
            </a:r>
            <a:r>
              <a:rPr lang="en-US" sz="1200" kern="120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It stands for Space Transportation System. When they were originally designing the shuttle, that was the official name that everybody gave it. When a mission is flown, it is called Space Transportation System + the mission number.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a:t>
            </a:r>
            <a:r>
              <a:rPr lang="en-US" sz="1200" b="0" i="0" kern="1200" baseline="0" dirty="0">
                <a:solidFill>
                  <a:schemeClr val="tx1"/>
                </a:solidFill>
                <a:effectLst/>
                <a:latin typeface="+mn-lt"/>
                <a:ea typeface="+mn-ea"/>
                <a:cs typeface="+mn-cs"/>
              </a:rPr>
              <a:t> information is from the Press Kit for </a:t>
            </a:r>
            <a:r>
              <a:rPr lang="en-US" sz="1200" b="0" i="0" kern="1200" baseline="0" dirty="0" err="1">
                <a:solidFill>
                  <a:schemeClr val="tx1"/>
                </a:solidFill>
                <a:effectLst/>
                <a:latin typeface="+mn-lt"/>
                <a:ea typeface="+mn-ea"/>
                <a:cs typeface="+mn-cs"/>
              </a:rPr>
              <a:t>STS</a:t>
            </a:r>
            <a:r>
              <a:rPr lang="en-US" sz="1200" b="0" i="0" kern="1200" baseline="0" dirty="0">
                <a:solidFill>
                  <a:schemeClr val="tx1"/>
                </a:solidFill>
                <a:effectLst/>
                <a:latin typeface="+mn-lt"/>
                <a:ea typeface="+mn-ea"/>
                <a:cs typeface="+mn-cs"/>
              </a:rPr>
              <a:t>-125.  A PDF of this press kit is in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Technical Readings</a:t>
            </a:r>
            <a:r>
              <a:rPr lang="en-US" sz="1200" b="0" i="0" kern="1200" dirty="0">
                <a:solidFill>
                  <a:schemeClr val="tx1"/>
                </a:solidFill>
                <a:effectLst/>
                <a:latin typeface="+mn-lt"/>
                <a:ea typeface="+mn-ea"/>
                <a:cs typeface="+mn-cs"/>
              </a:rPr>
              <a:t>.</a:t>
            </a:r>
            <a:endParaRPr lang="en-US" dirty="0"/>
          </a:p>
          <a:p>
            <a:endParaRPr lang="en-US" sz="1200" b="0" i="0" kern="1200" dirty="0">
              <a:solidFill>
                <a:schemeClr val="tx1"/>
              </a:solidFill>
              <a:effectLst/>
              <a:latin typeface="+mn-lt"/>
              <a:ea typeface="+mn-ea"/>
              <a:cs typeface="+mn-cs"/>
            </a:endParaRPr>
          </a:p>
          <a:p>
            <a:r>
              <a:rPr lang="en-US" dirty="0"/>
              <a:t>Need to know more about the Hubble Space Telescope? The press kit has a nice overview.</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br>
              <a:rPr lang="en-US" sz="1200" b="0" i="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E6016A-D325-4FDD-B459-DCE5A5E90191}" type="slidenum">
              <a:rPr lang="en-US" smtClean="0"/>
              <a:t>5</a:t>
            </a:fld>
            <a:endParaRPr lang="en-US"/>
          </a:p>
        </p:txBody>
      </p:sp>
    </p:spTree>
    <p:extLst>
      <p:ext uri="{BB962C8B-B14F-4D97-AF65-F5344CB8AC3E}">
        <p14:creationId xmlns:p14="http://schemas.microsoft.com/office/powerpoint/2010/main" val="1597784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span of 16 years, there were five missions to service the Hubble Space Telescope. STS-125 was also known as Servicing Mission 4 (SM4). It  was the fifth mission because the third servicing mission had to be split into two mission—called SM 3A and SM 3B. There were five spacewalks during SM4, which were planned to extend the Hubble Space Telescope’s life and leave it with new equipment</a:t>
            </a:r>
            <a:r>
              <a:rPr lang="en-US" baseline="0" dirty="0"/>
              <a:t> that will improve the data it can send back to Earth. More than 60 new spacewalk tools,</a:t>
            </a:r>
            <a:r>
              <a:rPr lang="en-US" dirty="0"/>
              <a:t> including the Manipulator Foot Restraint, </a:t>
            </a:r>
            <a:r>
              <a:rPr lang="en-US" baseline="0" dirty="0"/>
              <a:t>were developed for work to be done on these missions.</a:t>
            </a:r>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fld id="{AEE6016A-D325-4FDD-B459-DCE5A5E90191}" type="slidenum">
              <a:rPr lang="en-US" smtClean="0"/>
              <a:t>6</a:t>
            </a:fld>
            <a:endParaRPr lang="en-US"/>
          </a:p>
        </p:txBody>
      </p:sp>
    </p:spTree>
    <p:extLst>
      <p:ext uri="{BB962C8B-B14F-4D97-AF65-F5344CB8AC3E}">
        <p14:creationId xmlns:p14="http://schemas.microsoft.com/office/powerpoint/2010/main" val="402768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926250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263630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4278612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43817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2F3233-7612-48F9-B73B-F30CFAA396B6}" type="datetimeFigureOut">
              <a:rPr lang="en-US" smtClean="0"/>
              <a:t>6/21/23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2813057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875966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2F3233-7612-48F9-B73B-F30CFAA396B6}" type="datetimeFigureOut">
              <a:rPr lang="en-US" smtClean="0"/>
              <a:t>6/21/23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84300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2F3233-7612-48F9-B73B-F30CFAA396B6}" type="datetimeFigureOut">
              <a:rPr lang="en-US" smtClean="0"/>
              <a:t>6/21/23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841383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2F3233-7612-48F9-B73B-F30CFAA396B6}" type="datetimeFigureOut">
              <a:rPr lang="en-US" smtClean="0"/>
              <a:t>6/21/23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1481024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343761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2F3233-7612-48F9-B73B-F30CFAA396B6}" type="datetimeFigureOut">
              <a:rPr lang="en-US" smtClean="0"/>
              <a:t>6/21/23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CBE984-F282-4BC0-BEE7-4200CA1EDD0C}" type="slidenum">
              <a:rPr lang="en-US" smtClean="0"/>
              <a:t>‹#›</a:t>
            </a:fld>
            <a:endParaRPr lang="en-US"/>
          </a:p>
        </p:txBody>
      </p:sp>
    </p:spTree>
    <p:extLst>
      <p:ext uri="{BB962C8B-B14F-4D97-AF65-F5344CB8AC3E}">
        <p14:creationId xmlns:p14="http://schemas.microsoft.com/office/powerpoint/2010/main" val="30001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2F3233-7612-48F9-B73B-F30CFAA396B6}" type="datetimeFigureOut">
              <a:rPr lang="en-US" smtClean="0"/>
              <a:t>6/21/23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E984-F282-4BC0-BEE7-4200CA1EDD0C}" type="slidenum">
              <a:rPr lang="en-US" smtClean="0"/>
              <a:t>‹#›</a:t>
            </a:fld>
            <a:endParaRPr lang="en-US"/>
          </a:p>
        </p:txBody>
      </p:sp>
    </p:spTree>
    <p:extLst>
      <p:ext uri="{BB962C8B-B14F-4D97-AF65-F5344CB8AC3E}">
        <p14:creationId xmlns:p14="http://schemas.microsoft.com/office/powerpoint/2010/main" val="1197188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Autofit/>
          </a:bodyPr>
          <a:lstStyle/>
          <a:p>
            <a:pPr algn="l"/>
            <a:r>
              <a:rPr lang="en-US" sz="5400" dirty="0">
                <a:solidFill>
                  <a:schemeClr val="bg1"/>
                </a:solidFill>
              </a:rPr>
              <a:t>Staying Grounded in Space</a:t>
            </a:r>
            <a:endParaRPr lang="en-US" sz="5400" spc="600" dirty="0">
              <a:solidFill>
                <a:schemeClr val="bg1"/>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56360" y="1780309"/>
            <a:ext cx="4358640" cy="3602182"/>
          </a:xfrm>
        </p:spPr>
        <p:txBody>
          <a:bodyPr>
            <a:normAutofit/>
          </a:bodyPr>
          <a:lstStyle/>
          <a:p>
            <a:pPr marL="0" indent="0">
              <a:buNone/>
            </a:pPr>
            <a:endParaRPr lang="en-US" sz="1400" dirty="0">
              <a:solidFill>
                <a:schemeClr val="bg1"/>
              </a:solidFill>
              <a:latin typeface="Arial" panose="020B0604020202020204" pitchFamily="34" charset="0"/>
              <a:cs typeface="Arial" panose="020B0604020202020204" pitchFamily="34" charset="0"/>
            </a:endParaRP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From </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Apollo 11  </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to </a:t>
            </a:r>
          </a:p>
          <a:p>
            <a:pPr marL="0" indent="0" algn="ctr">
              <a:spcBef>
                <a:spcPts val="600"/>
              </a:spcBef>
              <a:buNone/>
            </a:pPr>
            <a:r>
              <a:rPr lang="en-US" sz="2400" b="1" dirty="0">
                <a:solidFill>
                  <a:schemeClr val="bg1"/>
                </a:solidFill>
                <a:latin typeface="Arial" panose="020B0604020202020204" pitchFamily="34" charset="0"/>
                <a:cs typeface="Arial" panose="020B0604020202020204" pitchFamily="34" charset="0"/>
              </a:rPr>
              <a:t>The Space Shuttle</a:t>
            </a:r>
          </a:p>
        </p:txBody>
      </p:sp>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4600" y="6172200"/>
            <a:ext cx="1828796" cy="45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610600" y="6459379"/>
            <a:ext cx="1219200" cy="246221"/>
          </a:xfrm>
          <a:prstGeom prst="rect">
            <a:avLst/>
          </a:prstGeom>
          <a:noFill/>
        </p:spPr>
        <p:txBody>
          <a:bodyPr wrap="square" rtlCol="0">
            <a:spAutoFit/>
          </a:bodyPr>
          <a:lstStyle/>
          <a:p>
            <a:r>
              <a:rPr lang="en-US" sz="1000" dirty="0">
                <a:solidFill>
                  <a:schemeClr val="bg1"/>
                </a:solidFill>
              </a:rPr>
              <a:t>5</a:t>
            </a:r>
          </a:p>
        </p:txBody>
      </p:sp>
      <p:pic>
        <p:nvPicPr>
          <p:cNvPr id="1026" name="Picture 2" descr="Astronaut Andrew Feustel navigates near the Hubble Space Telescope on the end of the remote manipulator system arm, controlled from inside Atlantis' crew cabin. Astronauts Feustel and John Grunsfeld were continuing servicing work on the giant observatory, locked down in the cargo bay of the shuttle. "/>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21216" y="3962400"/>
            <a:ext cx="3048000"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Astronaut on moon climbing down ladder on lunar lande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0808" y="1752600"/>
            <a:ext cx="2534400" cy="2011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7607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533400"/>
            <a:ext cx="3276600" cy="856695"/>
          </a:xfrm>
          <a:prstGeom prst="rect">
            <a:avLst/>
          </a:prstGeom>
        </p:spPr>
        <p:txBody>
          <a:bodyP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000" dirty="0"/>
              <a:t>First person on the Moon</a:t>
            </a:r>
          </a:p>
          <a:p>
            <a:r>
              <a:rPr lang="en-US" sz="7000" dirty="0"/>
              <a:t>July 20, 1969</a:t>
            </a:r>
          </a:p>
          <a:p>
            <a:endParaRPr lang="en-US" sz="2400" dirty="0"/>
          </a:p>
        </p:txBody>
      </p:sp>
      <p:sp>
        <p:nvSpPr>
          <p:cNvPr id="5" name="Text Placeholder 7"/>
          <p:cNvSpPr txBox="1">
            <a:spLocks/>
          </p:cNvSpPr>
          <p:nvPr/>
        </p:nvSpPr>
        <p:spPr>
          <a:xfrm>
            <a:off x="457200" y="1521041"/>
            <a:ext cx="3008313" cy="4691063"/>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r>
              <a:rPr lang="en-US" sz="2900" dirty="0"/>
              <a:t>Neil Armstrong was the first person to walk on the Moon.  </a:t>
            </a:r>
            <a:br>
              <a:rPr lang="en-US" sz="2900" dirty="0"/>
            </a:br>
            <a:br>
              <a:rPr lang="en-US" sz="2900" dirty="0"/>
            </a:br>
            <a:r>
              <a:rPr lang="en-US" sz="2900" dirty="0"/>
              <a:t>On his moonwalk he spent 2 hours and 35 minutes on the Moon.</a:t>
            </a:r>
          </a:p>
          <a:p>
            <a:endParaRPr lang="en-US" dirty="0"/>
          </a:p>
          <a:p>
            <a:endParaRPr lang="en-US" dirty="0"/>
          </a:p>
          <a:p>
            <a:endParaRPr lang="en-US" dirty="0"/>
          </a:p>
          <a:p>
            <a:endParaRPr lang="en-US" dirty="0"/>
          </a:p>
          <a:p>
            <a:endParaRPr lang="en-US" dirty="0"/>
          </a:p>
        </p:txBody>
      </p:sp>
      <p:sp>
        <p:nvSpPr>
          <p:cNvPr id="7" name="Content Placeholder 8"/>
          <p:cNvSpPr txBox="1">
            <a:spLocks/>
          </p:cNvSpPr>
          <p:nvPr/>
        </p:nvSpPr>
        <p:spPr>
          <a:xfrm>
            <a:off x="3575050" y="273050"/>
            <a:ext cx="5111750" cy="585311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gn="ctr">
              <a:buFont typeface="Arial" panose="020B0604020202020204" pitchFamily="34" charset="0"/>
              <a:buNone/>
            </a:pPr>
            <a:endParaRPr lang="en-US" dirty="0"/>
          </a:p>
          <a:p>
            <a:pPr marL="0" indent="0">
              <a:lnSpc>
                <a:spcPct val="170000"/>
              </a:lnSpc>
              <a:spcBef>
                <a:spcPts val="0"/>
              </a:spcBef>
              <a:buFont typeface="Arial" panose="020B0604020202020204" pitchFamily="34" charset="0"/>
              <a:buNone/>
            </a:pPr>
            <a:endParaRPr lang="en-US" dirty="0"/>
          </a:p>
          <a:p>
            <a:pPr marL="0" indent="0">
              <a:lnSpc>
                <a:spcPct val="170000"/>
              </a:lnSpc>
              <a:spcBef>
                <a:spcPts val="0"/>
              </a:spcBef>
              <a:buFont typeface="Arial" panose="020B0604020202020204" pitchFamily="34" charset="0"/>
              <a:buNone/>
            </a:pPr>
            <a:endParaRPr lang="en-US" dirty="0"/>
          </a:p>
          <a:p>
            <a:pPr marL="0" indent="0">
              <a:buFont typeface="Arial" panose="020B0604020202020204" pitchFamily="34" charset="0"/>
              <a:buNone/>
            </a:pPr>
            <a:endParaRPr lang="en-US" dirty="0"/>
          </a:p>
        </p:txBody>
      </p:sp>
      <p:pic>
        <p:nvPicPr>
          <p:cNvPr id="1026" name="Picture 2" descr="Nail Armstrong, Buzz Aldrin, and Michael Collins pose for a photo in their space suit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447" y="1763452"/>
            <a:ext cx="2645426" cy="2103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990600" y="2362200"/>
            <a:ext cx="7620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Press Kit Apollo 11 Lunar Landing Mission with image of Saturn 5 rocket infant of a circular graphic with the moon and lunar landed depicted withi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920943" y="179294"/>
            <a:ext cx="2527913"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75050" y="3657600"/>
            <a:ext cx="5219700" cy="273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39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Apollo 11 </a:t>
            </a:r>
          </a:p>
        </p:txBody>
      </p:sp>
      <p:sp>
        <p:nvSpPr>
          <p:cNvPr id="10" name="Text Placeholder 9"/>
          <p:cNvSpPr txBox="1">
            <a:spLocks/>
          </p:cNvSpPr>
          <p:nvPr/>
        </p:nvSpPr>
        <p:spPr>
          <a:xfrm>
            <a:off x="457200" y="1646238"/>
            <a:ext cx="4040188" cy="6397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t>Tether</a:t>
            </a:r>
          </a:p>
        </p:txBody>
      </p:sp>
      <p:sp>
        <p:nvSpPr>
          <p:cNvPr id="11" name="Text Placeholder 11"/>
          <p:cNvSpPr txBox="1">
            <a:spLocks/>
          </p:cNvSpPr>
          <p:nvPr/>
        </p:nvSpPr>
        <p:spPr>
          <a:xfrm>
            <a:off x="4267201" y="1371600"/>
            <a:ext cx="4419600" cy="99559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t>NASA Training photo of </a:t>
            </a:r>
          </a:p>
          <a:p>
            <a:pPr marL="0" indent="0" algn="ctr">
              <a:buNone/>
            </a:pPr>
            <a:r>
              <a:rPr lang="en-US" sz="2800" dirty="0"/>
              <a:t>Neil Armstrong using tether</a:t>
            </a:r>
          </a:p>
        </p:txBody>
      </p:sp>
      <p:pic>
        <p:nvPicPr>
          <p:cNvPr id="2050" name="Picture 2" descr="This tether was used by Neil Armstrong to to support his feet during a single rest period while on the Moon during the Apollo 11 mission. Tethers were also used to exit and reenter the Lunar Module and to secure an astronaut or their equipment to the spacecraft during tricky procedur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5400" y="2530703"/>
            <a:ext cx="2743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Neil Armstrong in space suit tethered to lunar lander ladde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70743" y="2513687"/>
            <a:ext cx="2813513"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486400" y="4392188"/>
            <a:ext cx="762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853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iagram of extravehicular mobility unit outlining all the components of the space sui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685800"/>
            <a:ext cx="4145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Diagram of the Apollo Lunar Module showing the different parts of the lunar land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97900" y="664346"/>
            <a:ext cx="4558384"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905000" y="3505200"/>
            <a:ext cx="47255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2377550" y="3771900"/>
            <a:ext cx="2956450" cy="8001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25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8000" y="2362200"/>
            <a:ext cx="381000" cy="1266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181600" y="3276600"/>
            <a:ext cx="914400" cy="352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oster of the Hubble telescope reading &quot;Space Shuttle Missions STS-125 The Final Visit to Hubble&quot;"/>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33400" y="1371600"/>
            <a:ext cx="3081338"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87214" y="4343402"/>
            <a:ext cx="5303520" cy="193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descr="STS-125 crew wearing orange astronaut suit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414911" y="464273"/>
            <a:ext cx="4048125"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90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Servicing the Hubble Space Telescope</a:t>
            </a:r>
          </a:p>
        </p:txBody>
      </p:sp>
      <p:sp>
        <p:nvSpPr>
          <p:cNvPr id="3" name="Text Placeholder 2"/>
          <p:cNvSpPr txBox="1">
            <a:spLocks/>
          </p:cNvSpPr>
          <p:nvPr/>
        </p:nvSpPr>
        <p:spPr>
          <a:xfrm>
            <a:off x="457200" y="1341438"/>
            <a:ext cx="4040188" cy="63976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Manipulator Foot Restraint</a:t>
            </a:r>
          </a:p>
        </p:txBody>
      </p:sp>
      <p:sp>
        <p:nvSpPr>
          <p:cNvPr id="4" name="Text Placeholder 4"/>
          <p:cNvSpPr txBox="1">
            <a:spLocks/>
          </p:cNvSpPr>
          <p:nvPr/>
        </p:nvSpPr>
        <p:spPr>
          <a:xfrm>
            <a:off x="4495800" y="1371600"/>
            <a:ext cx="4041775" cy="6397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Astronaut using the Manipulator Foot Restraint while servicing the Hubble Space Telescope</a:t>
            </a:r>
          </a:p>
        </p:txBody>
      </p:sp>
      <p:pic>
        <p:nvPicPr>
          <p:cNvPr id="4098" name="Picture 2" descr="This unit assisted astronauts working on the Hubble Space Telescope. It flew on multiple servicing missions, most notably during the last trip to repair the Hubble in 200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 y="2362200"/>
            <a:ext cx="27432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descr="Astronaut Andrew Feustel navigates near the Hubble Space Telescope on the end of the remote manipulator system arm, controlled from inside Atlantis' crew cabin. Astronauts Feustel and John Grunsfeld were continuing servicing work on the giant observatory, locked down in the cargo bay of the shuttle. "/>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5839" b="-2256"/>
          <a:stretch/>
        </p:blipFill>
        <p:spPr bwMode="auto">
          <a:xfrm>
            <a:off x="3905435" y="2362200"/>
            <a:ext cx="454963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al 6"/>
          <p:cNvSpPr/>
          <p:nvPr/>
        </p:nvSpPr>
        <p:spPr>
          <a:xfrm>
            <a:off x="5181600" y="4114800"/>
            <a:ext cx="17526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Elbow Connector 10"/>
          <p:cNvCxnSpPr/>
          <p:nvPr/>
        </p:nvCxnSpPr>
        <p:spPr>
          <a:xfrm>
            <a:off x="2477294" y="3200400"/>
            <a:ext cx="2628106" cy="1447800"/>
          </a:xfrm>
          <a:prstGeom prst="bentConnector3">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118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TotalTime>
  <Words>528</Words>
  <Application>Microsoft Macintosh PowerPoint</Application>
  <PresentationFormat>On-screen Show (4:3)</PresentationFormat>
  <Paragraphs>59</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Staying Grounded in Space</vt:lpstr>
      <vt:lpstr>PowerPoint Presentation</vt:lpstr>
      <vt:lpstr>PowerPoint Presentation</vt:lpstr>
      <vt:lpstr>PowerPoint Presentation</vt:lpstr>
      <vt:lpstr>PowerPoint Presentation</vt:lpstr>
      <vt:lpstr>PowerPoint Presentation</vt:lpstr>
    </vt:vector>
  </TitlesOfParts>
  <Manager/>
  <Company>Microsoft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Staying Grounded in Space</dc:title>
  <dc:subject>Space</dc:subject>
  <dc:creator>Smithsonian's Air and Space Museum</dc:creator>
  <cp:keywords/>
  <dc:description/>
  <cp:lastModifiedBy>Lapan, Kaylin</cp:lastModifiedBy>
  <cp:revision>130</cp:revision>
  <dcterms:created xsi:type="dcterms:W3CDTF">2014-05-09T17:33:15Z</dcterms:created>
  <dcterms:modified xsi:type="dcterms:W3CDTF">2023-06-21T16:13:39Z</dcterms:modified>
  <cp:category/>
</cp:coreProperties>
</file>